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43">
          <p15:clr>
            <a:srgbClr val="A4A3A4"/>
          </p15:clr>
        </p15:guide>
        <p15:guide id="2" pos="7242">
          <p15:clr>
            <a:srgbClr val="A4A3A4"/>
          </p15:clr>
        </p15:guide>
        <p15:guide id="3" orient="horz" pos="318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NTw04rx0pgxm0oeAJc+aYFiqi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38"/>
      </p:cViewPr>
      <p:guideLst>
        <p:guide orient="horz" pos="3543"/>
        <p:guide pos="7242"/>
        <p:guide orient="horz" pos="3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tx">
  <p:cSld name="TITLE_AND_BODY">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1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13"/>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1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1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1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p:cSld name="Два объекта">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1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1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p:cSld name="Сравнение">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1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1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1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1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p:cSld name="Пустой слайд">
    <p:spTree>
      <p:nvGrpSpPr>
        <p:cNvPr id="1" name="Shape 33"/>
        <p:cNvGrpSpPr/>
        <p:nvPr/>
      </p:nvGrpSpPr>
      <p:grpSpPr>
        <a:xfrm>
          <a:off x="0" y="0"/>
          <a:ext cx="0" cy="0"/>
          <a:chOff x="0" y="0"/>
          <a:chExt cx="0" cy="0"/>
        </a:xfrm>
      </p:grpSpPr>
      <p:sp>
        <p:nvSpPr>
          <p:cNvPr id="34" name="Google Shape;34;p1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p:cSld name="Объект с подписью">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1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19"/>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1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p:cSld name="Рисунок с подписью">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20"/>
          <p:cNvSpPr>
            <a:spLocks noGrp="1"/>
          </p:cNvSpPr>
          <p:nvPr>
            <p:ph type="pic" idx="2"/>
          </p:nvPr>
        </p:nvSpPr>
        <p:spPr>
          <a:xfrm>
            <a:off x="5183187" y="987425"/>
            <a:ext cx="6172201" cy="4873625"/>
          </a:xfrm>
          <a:prstGeom prst="rect">
            <a:avLst/>
          </a:prstGeom>
          <a:noFill/>
          <a:ln>
            <a:noFill/>
          </a:ln>
        </p:spPr>
      </p:sp>
      <p:sp>
        <p:nvSpPr>
          <p:cNvPr id="43" name="Google Shape;43;p2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2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www.nostroy.r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descr="Рисунок 4"/>
          <p:cNvPicPr preferRelativeResize="0"/>
          <p:nvPr/>
        </p:nvPicPr>
        <p:blipFill rotWithShape="1">
          <a:blip r:embed="rId3">
            <a:alphaModFix/>
          </a:blip>
          <a:srcRect l="524" b="17185"/>
          <a:stretch/>
        </p:blipFill>
        <p:spPr>
          <a:xfrm>
            <a:off x="-11577" y="955164"/>
            <a:ext cx="7014279" cy="3977461"/>
          </a:xfrm>
          <a:prstGeom prst="rect">
            <a:avLst/>
          </a:prstGeom>
          <a:noFill/>
          <a:ln>
            <a:noFill/>
          </a:ln>
        </p:spPr>
      </p:pic>
      <p:pic>
        <p:nvPicPr>
          <p:cNvPr id="50" name="Google Shape;50;p1" descr="Picture 25"/>
          <p:cNvPicPr preferRelativeResize="0"/>
          <p:nvPr/>
        </p:nvPicPr>
        <p:blipFill rotWithShape="1">
          <a:blip r:embed="rId4">
            <a:alphaModFix/>
          </a:blip>
          <a:srcRect/>
          <a:stretch/>
        </p:blipFill>
        <p:spPr>
          <a:xfrm>
            <a:off x="8555611" y="4918447"/>
            <a:ext cx="2943771" cy="1188451"/>
          </a:xfrm>
          <a:prstGeom prst="rect">
            <a:avLst/>
          </a:prstGeom>
          <a:noFill/>
          <a:ln>
            <a:noFill/>
          </a:ln>
        </p:spPr>
      </p:pic>
      <p:sp>
        <p:nvSpPr>
          <p:cNvPr id="51" name="Google Shape;51;p1"/>
          <p:cNvSpPr txBox="1"/>
          <p:nvPr/>
        </p:nvSpPr>
        <p:spPr>
          <a:xfrm>
            <a:off x="651701" y="4975700"/>
            <a:ext cx="6860845" cy="30777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859A8"/>
              </a:buClr>
              <a:buSzPts val="1400"/>
              <a:buFont typeface="Verdana"/>
              <a:buNone/>
            </a:pPr>
            <a:r>
              <a:rPr lang="ru-RU" sz="1400" b="1" i="0" u="none" strike="noStrike" cap="none">
                <a:solidFill>
                  <a:srgbClr val="4859A8"/>
                </a:solidFill>
                <a:latin typeface="Verdana"/>
                <a:ea typeface="Verdana"/>
                <a:cs typeface="Verdana"/>
                <a:sym typeface="Verdana"/>
              </a:rPr>
              <a:t>2024</a:t>
            </a:r>
            <a:endParaRPr sz="1800" b="0" i="0" u="none" strike="noStrike" cap="none">
              <a:solidFill>
                <a:srgbClr val="000000"/>
              </a:solidFill>
              <a:latin typeface="Calibri"/>
              <a:ea typeface="Calibri"/>
              <a:cs typeface="Calibri"/>
              <a:sym typeface="Calibri"/>
            </a:endParaRPr>
          </a:p>
        </p:txBody>
      </p:sp>
      <p:pic>
        <p:nvPicPr>
          <p:cNvPr id="52" name="Google Shape;52;p1" descr="Picture 9"/>
          <p:cNvPicPr preferRelativeResize="0"/>
          <p:nvPr/>
        </p:nvPicPr>
        <p:blipFill rotWithShape="1">
          <a:blip r:embed="rId5">
            <a:alphaModFix/>
          </a:blip>
          <a:srcRect/>
          <a:stretch/>
        </p:blipFill>
        <p:spPr>
          <a:xfrm>
            <a:off x="-48575" y="611126"/>
            <a:ext cx="11277397" cy="4321499"/>
          </a:xfrm>
          <a:prstGeom prst="rect">
            <a:avLst/>
          </a:prstGeom>
          <a:noFill/>
          <a:ln>
            <a:noFill/>
          </a:ln>
        </p:spPr>
      </p:pic>
      <p:sp>
        <p:nvSpPr>
          <p:cNvPr id="53" name="Google Shape;53;p1"/>
          <p:cNvSpPr txBox="1"/>
          <p:nvPr/>
        </p:nvSpPr>
        <p:spPr>
          <a:xfrm>
            <a:off x="6096000" y="531774"/>
            <a:ext cx="5717627" cy="221595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None/>
            </a:pPr>
            <a:r>
              <a:rPr lang="ru-RU" sz="2400" b="1" i="0" u="none" strike="noStrike" cap="none">
                <a:solidFill>
                  <a:srgbClr val="3E4E95"/>
                </a:solidFill>
                <a:latin typeface="Verdana"/>
                <a:ea typeface="Verdana"/>
                <a:cs typeface="Verdana"/>
                <a:sym typeface="Verdana"/>
              </a:rPr>
              <a:t>Взаимодействие с членами СРО и заказчиками </a:t>
            </a:r>
            <a:br>
              <a:rPr lang="ru-RU" sz="2400" b="1" i="0" u="none" strike="noStrike" cap="none">
                <a:solidFill>
                  <a:srgbClr val="3E4E95"/>
                </a:solidFill>
                <a:latin typeface="Verdana"/>
                <a:ea typeface="Verdana"/>
                <a:cs typeface="Verdana"/>
                <a:sym typeface="Verdana"/>
              </a:rPr>
            </a:br>
            <a:r>
              <a:rPr lang="ru-RU" sz="2400" b="1" i="0" u="none" strike="noStrike" cap="none">
                <a:solidFill>
                  <a:srgbClr val="3E4E95"/>
                </a:solidFill>
                <a:latin typeface="Verdana"/>
                <a:ea typeface="Verdana"/>
                <a:cs typeface="Verdana"/>
                <a:sym typeface="Verdana"/>
              </a:rPr>
              <a:t>в целях снижения рисков взыскания неотработанного аванса</a:t>
            </a:r>
            <a:endParaRPr/>
          </a:p>
          <a:p>
            <a:pPr marL="0" marR="0" lvl="0" indent="0" algn="r" rtl="0">
              <a:lnSpc>
                <a:spcPct val="100000"/>
              </a:lnSpc>
              <a:spcBef>
                <a:spcPts val="0"/>
              </a:spcBef>
              <a:spcAft>
                <a:spcPts val="0"/>
              </a:spcAft>
              <a:buClr>
                <a:srgbClr val="3E4E95"/>
              </a:buClr>
              <a:buSzPts val="2400"/>
              <a:buFont typeface="Verdana"/>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6" descr="Picture 10"/>
          <p:cNvPicPr preferRelativeResize="0"/>
          <p:nvPr/>
        </p:nvPicPr>
        <p:blipFill rotWithShape="1">
          <a:blip r:embed="rId3">
            <a:alphaModFix/>
          </a:blip>
          <a:srcRect l="12125" t="45392" r="42567"/>
          <a:stretch/>
        </p:blipFill>
        <p:spPr>
          <a:xfrm>
            <a:off x="0" y="-62523"/>
            <a:ext cx="12192000" cy="5630956"/>
          </a:xfrm>
          <a:prstGeom prst="rect">
            <a:avLst/>
          </a:prstGeom>
          <a:noFill/>
          <a:ln>
            <a:noFill/>
          </a:ln>
        </p:spPr>
      </p:pic>
      <p:sp>
        <p:nvSpPr>
          <p:cNvPr id="59" name="Google Shape;59;p6"/>
          <p:cNvSpPr txBox="1"/>
          <p:nvPr/>
        </p:nvSpPr>
        <p:spPr>
          <a:xfrm>
            <a:off x="595224" y="1464607"/>
            <a:ext cx="11039363" cy="3934306"/>
          </a:xfrm>
          <a:prstGeom prst="rect">
            <a:avLst/>
          </a:prstGeom>
          <a:noFill/>
          <a:ln>
            <a:noFill/>
          </a:ln>
        </p:spPr>
        <p:txBody>
          <a:bodyPr spcFirstLastPara="1" wrap="square" lIns="45700" tIns="45700" rIns="45700"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342900" marR="0" lvl="0" indent="-342900" algn="just" rtl="0">
              <a:lnSpc>
                <a:spcPct val="107000"/>
              </a:lnSpc>
              <a:spcBef>
                <a:spcPts val="0"/>
              </a:spcBef>
              <a:spcAft>
                <a:spcPts val="0"/>
              </a:spcAft>
              <a:buClr>
                <a:srgbClr val="000000"/>
              </a:buClr>
              <a:buSzPts val="1600"/>
              <a:buFont typeface="Arial"/>
              <a:buAutoNum type="arabicParenR"/>
            </a:pPr>
            <a:r>
              <a:rPr lang="ru-RU" sz="1600" b="0" i="0" u="none" strike="noStrike" cap="none">
                <a:solidFill>
                  <a:srgbClr val="000000"/>
                </a:solidFill>
                <a:latin typeface="Verdana"/>
                <a:ea typeface="Verdana"/>
                <a:cs typeface="Verdana"/>
                <a:sym typeface="Verdana"/>
              </a:rPr>
              <a:t> Осуществление мониторинга исполнения членами СРО своих обязательств по договорам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строительного подряда, заключенным конкурентным способом;</a:t>
            </a:r>
            <a:endParaRPr/>
          </a:p>
          <a:p>
            <a:pPr marL="0" marR="0" lvl="0" indent="0" algn="just" rtl="0">
              <a:lnSpc>
                <a:spcPct val="107000"/>
              </a:lnSpc>
              <a:spcBef>
                <a:spcPts val="800"/>
              </a:spcBef>
              <a:spcAft>
                <a:spcPts val="0"/>
              </a:spcAft>
              <a:buNone/>
            </a:pPr>
            <a:endParaRPr sz="1600" b="0" i="0" u="none" strike="noStrike" cap="none">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600" b="0" i="0" u="none" strike="noStrike" cap="none">
                <a:solidFill>
                  <a:srgbClr val="000000"/>
                </a:solidFill>
                <a:latin typeface="Verdana"/>
                <a:ea typeface="Verdana"/>
                <a:cs typeface="Verdana"/>
                <a:sym typeface="Verdana"/>
              </a:rPr>
              <a:t>2) Установление во внутренних документах СРО требования о страховании членами СРО риска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ответственности за нарушение условий договоров строительного подряда, заключенных с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использованием конкурентных способов заключения договоров, и финансовых рисков,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возникающих вследствие неисполнения или ненадлежащего исполнения таких договоров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подряда;</a:t>
            </a:r>
            <a:endParaRPr/>
          </a:p>
          <a:p>
            <a:pPr marL="0" marR="0" lvl="0" indent="0" algn="just" rtl="0">
              <a:lnSpc>
                <a:spcPct val="107000"/>
              </a:lnSpc>
              <a:spcBef>
                <a:spcPts val="800"/>
              </a:spcBef>
              <a:spcAft>
                <a:spcPts val="0"/>
              </a:spcAft>
              <a:buNone/>
            </a:pPr>
            <a:endParaRPr sz="1600" b="0" i="0" u="none" strike="noStrike" cap="none">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600" b="0" i="0" u="none" strike="noStrike" cap="none">
                <a:solidFill>
                  <a:srgbClr val="000000"/>
                </a:solidFill>
                <a:latin typeface="Verdana"/>
                <a:ea typeface="Verdana"/>
                <a:cs typeface="Verdana"/>
                <a:sym typeface="Verdana"/>
              </a:rPr>
              <a:t>3) Взаимодействие с потенциальными заказчиками с целью профилактики возникновения ситуаций, </a:t>
            </a:r>
            <a:br>
              <a:rPr lang="ru-RU" sz="1600" b="0" i="0" u="none" strike="noStrike" cap="none">
                <a:solidFill>
                  <a:srgbClr val="000000"/>
                </a:solidFill>
                <a:latin typeface="Verdana"/>
                <a:ea typeface="Verdana"/>
                <a:cs typeface="Verdana"/>
                <a:sym typeface="Verdana"/>
              </a:rPr>
            </a:br>
            <a:r>
              <a:rPr lang="ru-RU" sz="1600" b="0" i="0" u="none" strike="noStrike" cap="none">
                <a:solidFill>
                  <a:srgbClr val="000000"/>
                </a:solidFill>
                <a:latin typeface="Verdana"/>
                <a:ea typeface="Verdana"/>
                <a:cs typeface="Verdana"/>
                <a:sym typeface="Verdana"/>
              </a:rPr>
              <a:t>    связанных с обращением к СРО с требованием о выплате.</a:t>
            </a:r>
            <a:endParaRPr/>
          </a:p>
          <a:p>
            <a:pPr marL="45720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0" name="Google Shape;60;p6"/>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2</a:t>
            </a:fld>
            <a:endParaRPr sz="900" b="1" i="0" u="none" strike="noStrike" cap="none">
              <a:solidFill>
                <a:srgbClr val="4859A8"/>
              </a:solidFill>
              <a:latin typeface="Verdana"/>
              <a:ea typeface="Verdana"/>
              <a:cs typeface="Verdana"/>
              <a:sym typeface="Verdana"/>
            </a:endParaRPr>
          </a:p>
        </p:txBody>
      </p:sp>
      <p:grpSp>
        <p:nvGrpSpPr>
          <p:cNvPr id="61" name="Google Shape;61;p6"/>
          <p:cNvGrpSpPr/>
          <p:nvPr/>
        </p:nvGrpSpPr>
        <p:grpSpPr>
          <a:xfrm>
            <a:off x="926380" y="6016930"/>
            <a:ext cx="10962864" cy="670973"/>
            <a:chOff x="0" y="0"/>
            <a:chExt cx="10962863" cy="670971"/>
          </a:xfrm>
        </p:grpSpPr>
        <p:pic>
          <p:nvPicPr>
            <p:cNvPr id="62" name="Google Shape;62;p6"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63" name="Google Shape;63;p6"/>
            <p:cNvGrpSpPr/>
            <p:nvPr/>
          </p:nvGrpSpPr>
          <p:grpSpPr>
            <a:xfrm>
              <a:off x="2512235" y="0"/>
              <a:ext cx="8450628" cy="670971"/>
              <a:chOff x="0" y="0"/>
              <a:chExt cx="8450626" cy="670971"/>
            </a:xfrm>
          </p:grpSpPr>
          <p:sp>
            <p:nvSpPr>
              <p:cNvPr id="64" name="Google Shape;64;p6"/>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65" name="Google Shape;65;p6"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66" name="Google Shape;66;p6"/>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67" name="Google Shape;67;p6"/>
          <p:cNvSpPr txBox="1"/>
          <p:nvPr/>
        </p:nvSpPr>
        <p:spPr>
          <a:xfrm>
            <a:off x="1140157" y="433372"/>
            <a:ext cx="10617810" cy="61551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ru-RU" sz="2000" b="1" i="0" u="none" strike="noStrike" cap="none">
                <a:solidFill>
                  <a:srgbClr val="2F5496"/>
                </a:solidFill>
                <a:latin typeface="Verdana"/>
                <a:ea typeface="Verdana"/>
                <a:cs typeface="Verdana"/>
                <a:sym typeface="Verdana"/>
              </a:rPr>
              <a:t>Меры для снижения рисков выплат из компенсационных фондов:</a:t>
            </a:r>
            <a:endParaRPr/>
          </a:p>
          <a:p>
            <a:pPr marL="0" marR="0" lvl="0" indent="0" algn="l" rtl="0">
              <a:lnSpc>
                <a:spcPct val="100000"/>
              </a:lnSpc>
              <a:spcBef>
                <a:spcPts val="0"/>
              </a:spcBef>
              <a:spcAft>
                <a:spcPts val="0"/>
              </a:spcAft>
              <a:buClr>
                <a:srgbClr val="2F5496"/>
              </a:buClr>
              <a:buSzPts val="2000"/>
              <a:buFont typeface="Verdana"/>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7" descr="Picture 10"/>
          <p:cNvPicPr preferRelativeResize="0"/>
          <p:nvPr/>
        </p:nvPicPr>
        <p:blipFill rotWithShape="1">
          <a:blip r:embed="rId3">
            <a:alphaModFix/>
          </a:blip>
          <a:srcRect l="12125" t="45392" r="42567"/>
          <a:stretch/>
        </p:blipFill>
        <p:spPr>
          <a:xfrm>
            <a:off x="0" y="0"/>
            <a:ext cx="12192000" cy="5630956"/>
          </a:xfrm>
          <a:prstGeom prst="rect">
            <a:avLst/>
          </a:prstGeom>
          <a:noFill/>
          <a:ln>
            <a:noFill/>
          </a:ln>
        </p:spPr>
      </p:pic>
      <p:sp>
        <p:nvSpPr>
          <p:cNvPr id="73" name="Google Shape;73;p7"/>
          <p:cNvSpPr txBox="1"/>
          <p:nvPr/>
        </p:nvSpPr>
        <p:spPr>
          <a:xfrm>
            <a:off x="595223" y="1077026"/>
            <a:ext cx="11162743" cy="474658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ru-RU" sz="1400" b="1" i="0" u="none" strike="noStrike" cap="none">
                <a:solidFill>
                  <a:srgbClr val="485AA6"/>
                </a:solidFill>
                <a:latin typeface="Verdana"/>
                <a:ea typeface="Verdana"/>
                <a:cs typeface="Verdana"/>
                <a:sym typeface="Verdana"/>
              </a:rPr>
              <a:t>1) Проверка наличия надлежащего обеспечения по заключенным членами СРО </a:t>
            </a:r>
            <a:br>
              <a:rPr lang="ru-RU" sz="1400" b="1" i="0" u="none" strike="noStrike" cap="none">
                <a:solidFill>
                  <a:srgbClr val="485AA6"/>
                </a:solidFill>
                <a:latin typeface="Verdana"/>
                <a:ea typeface="Verdana"/>
                <a:cs typeface="Verdana"/>
                <a:sym typeface="Verdana"/>
              </a:rPr>
            </a:br>
            <a:r>
              <a:rPr lang="ru-RU" sz="1400" b="1" i="0" u="none" strike="noStrike" cap="none">
                <a:solidFill>
                  <a:srgbClr val="485AA6"/>
                </a:solidFill>
                <a:latin typeface="Verdana"/>
                <a:ea typeface="Verdana"/>
                <a:cs typeface="Verdana"/>
                <a:sym typeface="Verdana"/>
              </a:rPr>
              <a:t>договорам строительного подряда</a:t>
            </a:r>
            <a:endParaRPr sz="1400" b="1" i="0" u="none" strike="noStrike" cap="none">
              <a:solidFill>
                <a:srgbClr val="485AA6"/>
              </a:solidFill>
              <a:latin typeface="Verdana"/>
              <a:ea typeface="Verdana"/>
              <a:cs typeface="Verdana"/>
              <a:sym typeface="Verdana"/>
            </a:endParaRPr>
          </a:p>
          <a:p>
            <a:pPr marL="0" marR="0" lvl="0" indent="0" algn="just" rtl="0">
              <a:lnSpc>
                <a:spcPct val="107000"/>
              </a:lnSpc>
              <a:spcBef>
                <a:spcPts val="0"/>
              </a:spcBef>
              <a:spcAft>
                <a:spcPts val="0"/>
              </a:spcAft>
              <a:buNone/>
            </a:pPr>
            <a:endParaRPr sz="1400" b="0" i="0" u="none" strike="noStrike" cap="none">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1" i="0" u="none" strike="noStrike" cap="none">
                <a:solidFill>
                  <a:srgbClr val="000000"/>
                </a:solidFill>
                <a:latin typeface="Verdana"/>
                <a:ea typeface="Verdana"/>
                <a:cs typeface="Verdana"/>
                <a:sym typeface="Verdana"/>
              </a:rPr>
              <a:t>А) </a:t>
            </a:r>
            <a:r>
              <a:rPr lang="ru-RU" sz="1200" b="0" i="0" u="none" strike="noStrike" cap="none">
                <a:solidFill>
                  <a:srgbClr val="000000"/>
                </a:solidFill>
                <a:latin typeface="Verdana"/>
                <a:ea typeface="Verdana"/>
                <a:cs typeface="Verdana"/>
                <a:sym typeface="Verdana"/>
              </a:rPr>
              <a:t>СРО получает информацию о заключенных членами СРО в соответствии с Федеральным законом №44-ФЗ и Постановлением Правительства №615 договорах строительного подряда из открытых источников (ЕИС Закупки, иные базы данных). Поскольку информация о заключенных договорах подряда по 223-ФЗ в ЕИС Закупки не содержится, но при этом имеются сведения об участниках таких закупок, СРО может направить участвовавшим в таких закупках членам СРО запросы о предоставлении информации.</a:t>
            </a:r>
            <a:endParaRPr/>
          </a:p>
          <a:p>
            <a:pPr marL="0" marR="0" lvl="0" indent="0" algn="just" rtl="0">
              <a:lnSpc>
                <a:spcPct val="107000"/>
              </a:lnSpc>
              <a:spcBef>
                <a:spcPts val="800"/>
              </a:spcBef>
              <a:spcAft>
                <a:spcPts val="0"/>
              </a:spcAft>
              <a:buNone/>
            </a:pPr>
            <a:r>
              <a:rPr lang="ru-RU" sz="1200" b="1" i="0" u="none" strike="noStrike" cap="none">
                <a:solidFill>
                  <a:srgbClr val="000000"/>
                </a:solidFill>
                <a:latin typeface="Verdana"/>
                <a:ea typeface="Verdana"/>
                <a:cs typeface="Verdana"/>
                <a:sym typeface="Verdana"/>
              </a:rPr>
              <a:t>Б) </a:t>
            </a:r>
            <a:r>
              <a:rPr lang="ru-RU" sz="1200" b="0" i="0" u="none" strike="noStrike" cap="none">
                <a:solidFill>
                  <a:srgbClr val="000000"/>
                </a:solidFill>
                <a:latin typeface="Verdana"/>
                <a:ea typeface="Verdana"/>
                <a:cs typeface="Verdana"/>
                <a:sym typeface="Verdana"/>
              </a:rPr>
              <a:t>СРО направляет заключившим договоры строительного подряда членам СРО запросы о предоставлении информации, включая копии банковских гарантий, выданных в качестве обеспечения исполнения договора и договоров страхования СМР, если требование об их предоставлении установлено закупочной документацией.</a:t>
            </a:r>
            <a:endParaRPr/>
          </a:p>
          <a:p>
            <a:pPr marL="0" marR="0" lvl="0" indent="0" algn="just" rtl="0">
              <a:lnSpc>
                <a:spcPct val="107000"/>
              </a:lnSpc>
              <a:spcBef>
                <a:spcPts val="800"/>
              </a:spcBef>
              <a:spcAft>
                <a:spcPts val="0"/>
              </a:spcAft>
              <a:buNone/>
            </a:pPr>
            <a:r>
              <a:rPr lang="ru-RU" sz="1200" b="1" i="0" u="none" strike="noStrike" cap="none">
                <a:solidFill>
                  <a:srgbClr val="000000"/>
                </a:solidFill>
                <a:latin typeface="Verdana"/>
                <a:ea typeface="Verdana"/>
                <a:cs typeface="Verdana"/>
                <a:sym typeface="Verdana"/>
              </a:rPr>
              <a:t>Для того, чтобы обеспечить предоставление членами СРО необходимых документов, СРО может включить во внутренние документы нормы, обязывающие членов СРО предоставлять указанную информацию после заключения договоров строительного подряда, а также установить санкции за непредоставление указанных документов. </a:t>
            </a:r>
            <a:endParaRPr/>
          </a:p>
          <a:p>
            <a:pPr marL="0" marR="0" lvl="0" indent="0" algn="just" rtl="0">
              <a:lnSpc>
                <a:spcPct val="107000"/>
              </a:lnSpc>
              <a:spcBef>
                <a:spcPts val="800"/>
              </a:spcBef>
              <a:spcAft>
                <a:spcPts val="0"/>
              </a:spcAft>
              <a:buNone/>
            </a:pPr>
            <a:r>
              <a:rPr lang="ru-RU" sz="1200" b="1" i="0" u="none" strike="noStrike" cap="none">
                <a:solidFill>
                  <a:srgbClr val="000000"/>
                </a:solidFill>
                <a:latin typeface="Verdana"/>
                <a:ea typeface="Verdana"/>
                <a:cs typeface="Verdana"/>
                <a:sym typeface="Verdana"/>
              </a:rPr>
              <a:t>По данному вопросу Комитетом по страхованию была проведена работа с НКК НОСТРОЙ, по результатам которой НКК НОСТРОЙ 30.10.2024 были утверждены, а Комитетом 03.12.2024 одобрены соответствующие методические рекомендации</a:t>
            </a:r>
            <a:r>
              <a:rPr lang="ru-RU" sz="1200" b="0" i="0" u="none" strike="noStrike" cap="none">
                <a:solidFill>
                  <a:srgbClr val="000000"/>
                </a:solidFill>
                <a:latin typeface="Verdana"/>
                <a:ea typeface="Verdana"/>
                <a:cs typeface="Verdana"/>
                <a:sym typeface="Verdana"/>
              </a:rPr>
              <a:t>. </a:t>
            </a:r>
            <a:endParaRPr/>
          </a:p>
          <a:p>
            <a:pPr marL="0" marR="0" lvl="0" indent="0" algn="just" rtl="0">
              <a:lnSpc>
                <a:spcPct val="107000"/>
              </a:lnSpc>
              <a:spcBef>
                <a:spcPts val="800"/>
              </a:spcBef>
              <a:spcAft>
                <a:spcPts val="0"/>
              </a:spcAft>
              <a:buNone/>
            </a:pPr>
            <a:r>
              <a:rPr lang="ru-RU" sz="1200" b="1" i="0" u="none" strike="noStrike" cap="none">
                <a:solidFill>
                  <a:srgbClr val="000000"/>
                </a:solidFill>
                <a:latin typeface="Verdana"/>
                <a:ea typeface="Verdana"/>
                <a:cs typeface="Verdana"/>
                <a:sym typeface="Verdana"/>
              </a:rPr>
              <a:t>В) </a:t>
            </a:r>
            <a:r>
              <a:rPr lang="ru-RU" sz="1200" b="0" i="0" u="none" strike="noStrike" cap="none">
                <a:solidFill>
                  <a:srgbClr val="000000"/>
                </a:solidFill>
                <a:latin typeface="Verdana"/>
                <a:ea typeface="Verdana"/>
                <a:cs typeface="Verdana"/>
                <a:sym typeface="Verdana"/>
              </a:rPr>
              <a:t>СРО осуществляет анализ выданных банковских гарантий, и в случае наличия дефектов, например, если банковской гарантией не предусмотрено обеспечение исполнения обязательств по возврату неотработанного аванса, либо содержатся иные условия, ограничивающие возможность заказчика получить выплату по такой банковской гарантии, СРО может принять меры для того, чтобы член СРО предоставил надлежащее обеспечение (вплоть до приостановления права члена СРО осуществлять строительство).</a:t>
            </a:r>
            <a:endParaRPr/>
          </a:p>
          <a:p>
            <a:pPr marL="285750" marR="0" lvl="0" indent="-19685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74" name="Google Shape;74;p7"/>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3</a:t>
            </a:fld>
            <a:endParaRPr sz="900" b="1" i="0" u="none" strike="noStrike" cap="none">
              <a:solidFill>
                <a:srgbClr val="4859A8"/>
              </a:solidFill>
              <a:latin typeface="Verdana"/>
              <a:ea typeface="Verdana"/>
              <a:cs typeface="Verdana"/>
              <a:sym typeface="Verdana"/>
            </a:endParaRPr>
          </a:p>
        </p:txBody>
      </p:sp>
      <p:grpSp>
        <p:nvGrpSpPr>
          <p:cNvPr id="75" name="Google Shape;75;p7"/>
          <p:cNvGrpSpPr/>
          <p:nvPr/>
        </p:nvGrpSpPr>
        <p:grpSpPr>
          <a:xfrm>
            <a:off x="926380" y="6016930"/>
            <a:ext cx="10962864" cy="670973"/>
            <a:chOff x="0" y="0"/>
            <a:chExt cx="10962863" cy="670971"/>
          </a:xfrm>
        </p:grpSpPr>
        <p:pic>
          <p:nvPicPr>
            <p:cNvPr id="76" name="Google Shape;76;p7"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77" name="Google Shape;77;p7"/>
            <p:cNvGrpSpPr/>
            <p:nvPr/>
          </p:nvGrpSpPr>
          <p:grpSpPr>
            <a:xfrm>
              <a:off x="2512235" y="0"/>
              <a:ext cx="8450628" cy="670971"/>
              <a:chOff x="0" y="0"/>
              <a:chExt cx="8450626" cy="670971"/>
            </a:xfrm>
          </p:grpSpPr>
          <p:sp>
            <p:nvSpPr>
              <p:cNvPr id="78" name="Google Shape;78;p7"/>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79" name="Google Shape;79;p7"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80" name="Google Shape;80;p7"/>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81" name="Google Shape;81;p7"/>
          <p:cNvSpPr txBox="1"/>
          <p:nvPr/>
        </p:nvSpPr>
        <p:spPr>
          <a:xfrm>
            <a:off x="2248000" y="448925"/>
            <a:ext cx="8535900" cy="400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5496"/>
              </a:buClr>
              <a:buSzPts val="2000"/>
              <a:buFont typeface="Verdana"/>
              <a:buNone/>
            </a:pPr>
            <a:r>
              <a:rPr lang="ru-RU" sz="2000" b="1" i="0" u="none" strike="noStrike" cap="none">
                <a:solidFill>
                  <a:srgbClr val="2F5496"/>
                </a:solidFill>
                <a:latin typeface="Verdana"/>
                <a:ea typeface="Verdana"/>
                <a:cs typeface="Verdana"/>
                <a:sym typeface="Verdana"/>
              </a:rPr>
              <a:t>Мониторинг</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2" descr="Picture 10"/>
          <p:cNvPicPr preferRelativeResize="0"/>
          <p:nvPr/>
        </p:nvPicPr>
        <p:blipFill rotWithShape="1">
          <a:blip r:embed="rId3">
            <a:alphaModFix/>
          </a:blip>
          <a:srcRect l="12125" t="45392" r="42567"/>
          <a:stretch/>
        </p:blipFill>
        <p:spPr>
          <a:xfrm>
            <a:off x="0" y="0"/>
            <a:ext cx="12192000" cy="5630956"/>
          </a:xfrm>
          <a:prstGeom prst="rect">
            <a:avLst/>
          </a:prstGeom>
          <a:noFill/>
          <a:ln>
            <a:noFill/>
          </a:ln>
        </p:spPr>
      </p:pic>
      <p:sp>
        <p:nvSpPr>
          <p:cNvPr id="87" name="Google Shape;87;p2"/>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4</a:t>
            </a:fld>
            <a:endParaRPr sz="900" b="1" i="0" u="none" strike="noStrike" cap="none">
              <a:solidFill>
                <a:srgbClr val="4859A8"/>
              </a:solidFill>
              <a:latin typeface="Verdana"/>
              <a:ea typeface="Verdana"/>
              <a:cs typeface="Verdana"/>
              <a:sym typeface="Verdana"/>
            </a:endParaRPr>
          </a:p>
        </p:txBody>
      </p:sp>
      <p:grpSp>
        <p:nvGrpSpPr>
          <p:cNvPr id="88" name="Google Shape;88;p2"/>
          <p:cNvGrpSpPr/>
          <p:nvPr/>
        </p:nvGrpSpPr>
        <p:grpSpPr>
          <a:xfrm>
            <a:off x="926380" y="6016930"/>
            <a:ext cx="10962864" cy="670973"/>
            <a:chOff x="0" y="0"/>
            <a:chExt cx="10962863" cy="670971"/>
          </a:xfrm>
        </p:grpSpPr>
        <p:pic>
          <p:nvPicPr>
            <p:cNvPr id="89" name="Google Shape;89;p2"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90" name="Google Shape;90;p2"/>
            <p:cNvGrpSpPr/>
            <p:nvPr/>
          </p:nvGrpSpPr>
          <p:grpSpPr>
            <a:xfrm>
              <a:off x="2512235" y="0"/>
              <a:ext cx="8450628" cy="670971"/>
              <a:chOff x="0" y="0"/>
              <a:chExt cx="8450626" cy="670971"/>
            </a:xfrm>
          </p:grpSpPr>
          <p:sp>
            <p:nvSpPr>
              <p:cNvPr id="91" name="Google Shape;91;p2"/>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92" name="Google Shape;92;p2"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93" name="Google Shape;93;p2"/>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94" name="Google Shape;94;p2"/>
          <p:cNvSpPr txBox="1"/>
          <p:nvPr/>
        </p:nvSpPr>
        <p:spPr>
          <a:xfrm>
            <a:off x="861886" y="1253059"/>
            <a:ext cx="11274000" cy="3901797"/>
          </a:xfrm>
          <a:prstGeom prst="rect">
            <a:avLst/>
          </a:prstGeom>
          <a:noFill/>
          <a:ln>
            <a:noFill/>
          </a:ln>
        </p:spPr>
        <p:txBody>
          <a:bodyPr spcFirstLastPara="1" wrap="square" lIns="45700" tIns="45700" rIns="45700" bIns="45700" anchor="t" anchorCtr="0">
            <a:spAutoFit/>
          </a:bodyPr>
          <a:lstStyle/>
          <a:p>
            <a:pPr marL="0" marR="0" lvl="0" indent="0" algn="ctr" rtl="0">
              <a:lnSpc>
                <a:spcPct val="107000"/>
              </a:lnSpc>
              <a:spcBef>
                <a:spcPts val="0"/>
              </a:spcBef>
              <a:spcAft>
                <a:spcPts val="0"/>
              </a:spcAft>
              <a:buNone/>
            </a:pPr>
            <a:r>
              <a:rPr lang="ru-RU" sz="1400" b="1" i="0" u="none" strike="noStrike" cap="none" dirty="0">
                <a:solidFill>
                  <a:srgbClr val="485AA6"/>
                </a:solidFill>
                <a:latin typeface="Verdana"/>
                <a:ea typeface="Verdana"/>
                <a:cs typeface="Verdana"/>
                <a:sym typeface="Verdana"/>
              </a:rPr>
              <a:t> 2) Выявление членов СРО/договоров строительного подряда, по которым имеются высокие риски предъявления к СРО требований о выплатах из КФ СРО</a:t>
            </a:r>
            <a:endParaRPr dirty="0"/>
          </a:p>
          <a:p>
            <a:pPr marL="0" marR="0" lvl="0" indent="0" algn="ctr" rtl="0">
              <a:lnSpc>
                <a:spcPct val="107000"/>
              </a:lnSpc>
              <a:spcBef>
                <a:spcPts val="800"/>
              </a:spcBef>
              <a:spcAft>
                <a:spcPts val="0"/>
              </a:spcAft>
              <a:buNone/>
            </a:pPr>
            <a:r>
              <a:rPr lang="ru-RU" sz="1400" b="1" i="0" u="none" strike="noStrike" cap="none" dirty="0">
                <a:solidFill>
                  <a:srgbClr val="485AA6"/>
                </a:solidFill>
                <a:latin typeface="Verdana"/>
                <a:ea typeface="Verdana"/>
                <a:cs typeface="Verdana"/>
                <a:sym typeface="Verdana"/>
              </a:rPr>
              <a:t>КРИТЕРИИ:</a:t>
            </a:r>
            <a:endParaRPr dirty="0"/>
          </a:p>
          <a:p>
            <a:pPr marL="0" marR="0" lvl="0" indent="0" algn="just" rtl="0">
              <a:lnSpc>
                <a:spcPct val="100000"/>
              </a:lnSpc>
              <a:spcBef>
                <a:spcPts val="800"/>
              </a:spcBef>
              <a:spcAft>
                <a:spcPts val="0"/>
              </a:spcAft>
              <a:buNone/>
            </a:pPr>
            <a:r>
              <a:rPr lang="ru-RU" sz="1400" b="0" i="0" u="none" strike="noStrike" cap="none" dirty="0">
                <a:solidFill>
                  <a:srgbClr val="000000"/>
                </a:solidFill>
                <a:latin typeface="Verdana"/>
                <a:ea typeface="Verdana"/>
                <a:cs typeface="Verdana"/>
                <a:sym typeface="Verdana"/>
              </a:rPr>
              <a:t>- снижение цены контракта более чем на 15 % от НМЦК;</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расторжение контракта (односторонний отказ заказчика от исполнения);</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нарушение сроков выполнения промежуточных этапов работ;</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наличие дополнительных соглашений об увеличении сроков выполнения работ;</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замена обеспечения в виде банковской гарантии на казначейское сопровождение;</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включение сведений о члене СРО в РНП;</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наличие судебных дел, где член СРО выступает в качестве ответчика;</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начало процедуры банкротства/ликвидации члена СРО;</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600"/>
              </a:spcBef>
              <a:spcAft>
                <a:spcPts val="0"/>
              </a:spcAft>
              <a:buNone/>
            </a:pPr>
            <a:r>
              <a:rPr lang="ru-RU" sz="1400" b="0" i="0" u="none" strike="noStrike" cap="none" dirty="0">
                <a:solidFill>
                  <a:srgbClr val="000000"/>
                </a:solidFill>
                <a:latin typeface="Verdana"/>
                <a:ea typeface="Verdana"/>
                <a:cs typeface="Verdana"/>
                <a:sym typeface="Verdana"/>
              </a:rPr>
              <a:t>- значительная сумма выданного аванса и другие.</a:t>
            </a:r>
            <a:endParaRPr dirty="0"/>
          </a:p>
          <a:p>
            <a:pPr marL="0" marR="0" lvl="0" indent="0" algn="l" rtl="0">
              <a:lnSpc>
                <a:spcPct val="100000"/>
              </a:lnSpc>
              <a:spcBef>
                <a:spcPts val="600"/>
              </a:spcBef>
              <a:spcAft>
                <a:spcPts val="0"/>
              </a:spcAft>
              <a:buClr>
                <a:srgbClr val="000000"/>
              </a:buClr>
              <a:buSzPts val="1400"/>
              <a:buFont typeface="Calibri"/>
              <a:buNone/>
            </a:pPr>
            <a:endParaRPr sz="1400" b="0" i="0" u="none" strike="noStrike" cap="none" dirty="0">
              <a:solidFill>
                <a:srgbClr val="000000"/>
              </a:solidFill>
              <a:latin typeface="Verdana"/>
              <a:ea typeface="Verdana"/>
              <a:cs typeface="Verdana"/>
              <a:sym typeface="Verdana"/>
            </a:endParaRPr>
          </a:p>
        </p:txBody>
      </p:sp>
      <p:sp>
        <p:nvSpPr>
          <p:cNvPr id="95" name="Google Shape;95;p2"/>
          <p:cNvSpPr txBox="1"/>
          <p:nvPr/>
        </p:nvSpPr>
        <p:spPr>
          <a:xfrm>
            <a:off x="2248000" y="448925"/>
            <a:ext cx="8535900" cy="400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5496"/>
              </a:buClr>
              <a:buSzPts val="2000"/>
              <a:buFont typeface="Verdana"/>
              <a:buNone/>
            </a:pPr>
            <a:r>
              <a:rPr lang="ru-RU" sz="2000" b="1" i="0" u="none" strike="noStrike" cap="none">
                <a:solidFill>
                  <a:srgbClr val="2F5496"/>
                </a:solidFill>
                <a:latin typeface="Verdana"/>
                <a:ea typeface="Verdana"/>
                <a:cs typeface="Verdana"/>
                <a:sym typeface="Verdana"/>
              </a:rPr>
              <a:t>Мониторинг</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Picture 10"/>
          <p:cNvPicPr preferRelativeResize="0"/>
          <p:nvPr/>
        </p:nvPicPr>
        <p:blipFill rotWithShape="1">
          <a:blip r:embed="rId3">
            <a:alphaModFix/>
          </a:blip>
          <a:srcRect l="12125" t="45392" r="42567"/>
          <a:stretch/>
        </p:blipFill>
        <p:spPr>
          <a:xfrm>
            <a:off x="0" y="0"/>
            <a:ext cx="12192000" cy="5630956"/>
          </a:xfrm>
          <a:prstGeom prst="rect">
            <a:avLst/>
          </a:prstGeom>
          <a:noFill/>
          <a:ln>
            <a:noFill/>
          </a:ln>
        </p:spPr>
      </p:pic>
      <p:sp>
        <p:nvSpPr>
          <p:cNvPr id="101" name="Google Shape;101;p3"/>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5</a:t>
            </a:fld>
            <a:endParaRPr sz="900" b="1" i="0" u="none" strike="noStrike" cap="none">
              <a:solidFill>
                <a:srgbClr val="4859A8"/>
              </a:solidFill>
              <a:latin typeface="Verdana"/>
              <a:ea typeface="Verdana"/>
              <a:cs typeface="Verdana"/>
              <a:sym typeface="Verdana"/>
            </a:endParaRPr>
          </a:p>
        </p:txBody>
      </p:sp>
      <p:grpSp>
        <p:nvGrpSpPr>
          <p:cNvPr id="102" name="Google Shape;102;p3"/>
          <p:cNvGrpSpPr/>
          <p:nvPr/>
        </p:nvGrpSpPr>
        <p:grpSpPr>
          <a:xfrm>
            <a:off x="926380" y="6016930"/>
            <a:ext cx="10962864" cy="670973"/>
            <a:chOff x="0" y="0"/>
            <a:chExt cx="10962863" cy="670971"/>
          </a:xfrm>
        </p:grpSpPr>
        <p:pic>
          <p:nvPicPr>
            <p:cNvPr id="103" name="Google Shape;103;p3"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104" name="Google Shape;104;p3"/>
            <p:cNvGrpSpPr/>
            <p:nvPr/>
          </p:nvGrpSpPr>
          <p:grpSpPr>
            <a:xfrm>
              <a:off x="2512235" y="0"/>
              <a:ext cx="8450628" cy="670971"/>
              <a:chOff x="0" y="0"/>
              <a:chExt cx="8450626" cy="670971"/>
            </a:xfrm>
          </p:grpSpPr>
          <p:sp>
            <p:nvSpPr>
              <p:cNvPr id="105" name="Google Shape;105;p3"/>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106" name="Google Shape;106;p3"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107" name="Google Shape;107;p3"/>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108" name="Google Shape;108;p3"/>
          <p:cNvSpPr txBox="1"/>
          <p:nvPr/>
        </p:nvSpPr>
        <p:spPr>
          <a:xfrm>
            <a:off x="595224" y="1103243"/>
            <a:ext cx="11162743" cy="5569626"/>
          </a:xfrm>
          <a:prstGeom prst="rect">
            <a:avLst/>
          </a:prstGeom>
          <a:noFill/>
          <a:ln>
            <a:noFill/>
          </a:ln>
        </p:spPr>
        <p:txBody>
          <a:bodyPr spcFirstLastPara="1" wrap="square" lIns="45700" tIns="45700" rIns="45700" bIns="45700" anchor="t" anchorCtr="0">
            <a:spAutoFit/>
          </a:bodyPr>
          <a:lstStyle/>
          <a:p>
            <a:pPr marL="0" marR="0" lvl="0" indent="0" algn="ctr" rtl="0">
              <a:lnSpc>
                <a:spcPct val="107000"/>
              </a:lnSpc>
              <a:spcBef>
                <a:spcPts val="0"/>
              </a:spcBef>
              <a:spcAft>
                <a:spcPts val="0"/>
              </a:spcAft>
              <a:buNone/>
            </a:pPr>
            <a:r>
              <a:rPr lang="ru-RU" sz="1400" b="1" i="0" u="none" strike="noStrike" cap="none" dirty="0">
                <a:solidFill>
                  <a:srgbClr val="485AA6"/>
                </a:solidFill>
                <a:latin typeface="Verdana"/>
                <a:ea typeface="Verdana"/>
                <a:cs typeface="Verdana"/>
                <a:sym typeface="Verdana"/>
              </a:rPr>
              <a:t> 2) Выявление членов СРО/договоров строительного подряда, по которым имеются высокие риски предъявления к СРО требований о выплатах из КФ СРО</a:t>
            </a:r>
            <a:endParaRPr dirty="0"/>
          </a:p>
          <a:p>
            <a:pPr marL="0" marR="0" lvl="0" indent="0" algn="ctr" rtl="0">
              <a:lnSpc>
                <a:spcPct val="107000"/>
              </a:lnSpc>
              <a:spcBef>
                <a:spcPts val="800"/>
              </a:spcBef>
              <a:spcAft>
                <a:spcPts val="0"/>
              </a:spcAft>
              <a:buNone/>
            </a:pPr>
            <a:endParaRPr sz="500" b="1" i="0" u="none" strike="noStrike" cap="none" dirty="0">
              <a:solidFill>
                <a:srgbClr val="485AA6"/>
              </a:solidFill>
              <a:latin typeface="Verdana"/>
              <a:ea typeface="Verdana"/>
              <a:cs typeface="Verdana"/>
              <a:sym typeface="Verdana"/>
            </a:endParaRPr>
          </a:p>
          <a:p>
            <a:pPr marL="0" marR="0" lvl="0" indent="0" algn="ctr" rtl="0">
              <a:lnSpc>
                <a:spcPct val="107000"/>
              </a:lnSpc>
              <a:spcBef>
                <a:spcPts val="800"/>
              </a:spcBef>
              <a:spcAft>
                <a:spcPts val="0"/>
              </a:spcAft>
              <a:buNone/>
            </a:pPr>
            <a:r>
              <a:rPr lang="ru-RU" sz="1400" b="1" i="0" u="none" strike="noStrike" cap="none" dirty="0">
                <a:solidFill>
                  <a:srgbClr val="485AA6"/>
                </a:solidFill>
                <a:latin typeface="Verdana"/>
                <a:ea typeface="Verdana"/>
                <a:cs typeface="Verdana"/>
                <a:sym typeface="Verdana"/>
              </a:rPr>
              <a:t>МЕРОПРИЯТИЯ по минимизации рисков :</a:t>
            </a:r>
            <a:endParaRPr dirty="0"/>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проведение внеплановой проверки, запрос документов об исполнении договора, документов по судебному делу (при наличии судебного дела), выезд на объект;</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применение мер дисциплинарного воздействия к члену СРО в случае выявления нарушений, в том числе с целью недопущения заключения новых договоров строительного подряда;</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обеспечение страхования членом СРО риска ответственности за нарушение условий договоров строительного подряда, заключенных с использованием конкурентных способов заключения договоров, и финансовых рисков (для этого СРО должна во внутренних документах установить соответствующее требование);</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обращение к заказчику с требованием о необходимости реализации предусмотренного договором обеспечения исполнения договора строительного подряда (банковской гарантии), в случае, если имеется информация о нарушении членом условий договора и скоро истекает срок действия выданной банковской гарантии;</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обращение в правоохранительные органы при наличии в действиях заказчика или подрядчика признаков преступления;</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принятие решения об участии в судебном деле, ответчиком по которому является член СРО;</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принятие решения об обращении с иском о признании недействительным заключенного договора (при наличии сведений о нарушении требований действующего законодательства при его заключении, например, наличие дефектной банковской гарантии, отсутствие у члена СРО на момент заключения договора, необходимого уровня ответственности по обязательствам, наличие на дату заключения договора строительного подряда приостановления права осуществлять строительство);</a:t>
            </a:r>
            <a:endParaRPr sz="1200" b="0"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200" b="0" i="0" u="none" strike="noStrike" cap="none" dirty="0">
                <a:solidFill>
                  <a:srgbClr val="000000"/>
                </a:solidFill>
                <a:latin typeface="Verdana"/>
                <a:ea typeface="Verdana"/>
                <a:cs typeface="Verdana"/>
                <a:sym typeface="Verdana"/>
              </a:rPr>
              <a:t>- иные меры.</a:t>
            </a:r>
            <a:endParaRPr dirty="0"/>
          </a:p>
          <a:p>
            <a:pPr marL="0" marR="0" lvl="0" indent="0" algn="l" rtl="0">
              <a:lnSpc>
                <a:spcPct val="100000"/>
              </a:lnSpc>
              <a:spcBef>
                <a:spcPts val="800"/>
              </a:spcBef>
              <a:spcAft>
                <a:spcPts val="0"/>
              </a:spcAft>
              <a:buClr>
                <a:srgbClr val="000000"/>
              </a:buClr>
              <a:buSzPts val="1400"/>
              <a:buFont typeface="Calibri"/>
              <a:buNone/>
            </a:pPr>
            <a:endParaRPr sz="1400" b="0" i="0" u="none" strike="noStrike" cap="none" dirty="0">
              <a:solidFill>
                <a:srgbClr val="000000"/>
              </a:solidFill>
              <a:latin typeface="Verdana"/>
              <a:ea typeface="Verdana"/>
              <a:cs typeface="Verdana"/>
              <a:sym typeface="Verdana"/>
            </a:endParaRPr>
          </a:p>
        </p:txBody>
      </p:sp>
      <p:sp>
        <p:nvSpPr>
          <p:cNvPr id="109" name="Google Shape;109;p3"/>
          <p:cNvSpPr txBox="1"/>
          <p:nvPr/>
        </p:nvSpPr>
        <p:spPr>
          <a:xfrm>
            <a:off x="2248000" y="448925"/>
            <a:ext cx="8535900" cy="400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5496"/>
              </a:buClr>
              <a:buSzPts val="2000"/>
              <a:buFont typeface="Verdana"/>
              <a:buNone/>
            </a:pPr>
            <a:r>
              <a:rPr lang="ru-RU" sz="2000" b="1" i="0" u="none" strike="noStrike" cap="none">
                <a:solidFill>
                  <a:srgbClr val="2F5496"/>
                </a:solidFill>
                <a:latin typeface="Verdana"/>
                <a:ea typeface="Verdana"/>
                <a:cs typeface="Verdana"/>
                <a:sym typeface="Verdana"/>
              </a:rPr>
              <a:t>Мониторинг</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descr="Picture 10"/>
          <p:cNvPicPr preferRelativeResize="0"/>
          <p:nvPr/>
        </p:nvPicPr>
        <p:blipFill rotWithShape="1">
          <a:blip r:embed="rId3">
            <a:alphaModFix/>
          </a:blip>
          <a:srcRect l="12125" t="45392" r="42567"/>
          <a:stretch/>
        </p:blipFill>
        <p:spPr>
          <a:xfrm>
            <a:off x="0" y="0"/>
            <a:ext cx="12192000" cy="5630956"/>
          </a:xfrm>
          <a:prstGeom prst="rect">
            <a:avLst/>
          </a:prstGeom>
          <a:noFill/>
          <a:ln>
            <a:noFill/>
          </a:ln>
        </p:spPr>
      </p:pic>
      <p:sp>
        <p:nvSpPr>
          <p:cNvPr id="115" name="Google Shape;115;p5"/>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6</a:t>
            </a:fld>
            <a:endParaRPr sz="900" b="1" i="0" u="none" strike="noStrike" cap="none">
              <a:solidFill>
                <a:srgbClr val="4859A8"/>
              </a:solidFill>
              <a:latin typeface="Verdana"/>
              <a:ea typeface="Verdana"/>
              <a:cs typeface="Verdana"/>
              <a:sym typeface="Verdana"/>
            </a:endParaRPr>
          </a:p>
        </p:txBody>
      </p:sp>
      <p:grpSp>
        <p:nvGrpSpPr>
          <p:cNvPr id="116" name="Google Shape;116;p5"/>
          <p:cNvGrpSpPr/>
          <p:nvPr/>
        </p:nvGrpSpPr>
        <p:grpSpPr>
          <a:xfrm>
            <a:off x="926380" y="6016930"/>
            <a:ext cx="10962864" cy="670973"/>
            <a:chOff x="0" y="0"/>
            <a:chExt cx="10962863" cy="670971"/>
          </a:xfrm>
        </p:grpSpPr>
        <p:pic>
          <p:nvPicPr>
            <p:cNvPr id="117" name="Google Shape;117;p5"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118" name="Google Shape;118;p5"/>
            <p:cNvGrpSpPr/>
            <p:nvPr/>
          </p:nvGrpSpPr>
          <p:grpSpPr>
            <a:xfrm>
              <a:off x="2512235" y="0"/>
              <a:ext cx="8450628" cy="670971"/>
              <a:chOff x="0" y="0"/>
              <a:chExt cx="8450626" cy="670971"/>
            </a:xfrm>
          </p:grpSpPr>
          <p:sp>
            <p:nvSpPr>
              <p:cNvPr id="119" name="Google Shape;119;p5"/>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120" name="Google Shape;120;p5"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121" name="Google Shape;121;p5"/>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122" name="Google Shape;122;p5"/>
          <p:cNvSpPr txBox="1"/>
          <p:nvPr/>
        </p:nvSpPr>
        <p:spPr>
          <a:xfrm>
            <a:off x="595224" y="1079433"/>
            <a:ext cx="11162743" cy="607947"/>
          </a:xfrm>
          <a:prstGeom prst="rect">
            <a:avLst/>
          </a:prstGeom>
          <a:noFill/>
          <a:ln>
            <a:noFill/>
          </a:ln>
        </p:spPr>
        <p:txBody>
          <a:bodyPr spcFirstLastPara="1" wrap="square" lIns="45700" tIns="45700" rIns="45700" bIns="45700" anchor="t" anchorCtr="0">
            <a:spAutoFit/>
          </a:bodyPr>
          <a:lstStyle/>
          <a:p>
            <a:pPr marL="0" marR="0" lvl="0" indent="0" algn="ctr" rtl="0">
              <a:lnSpc>
                <a:spcPct val="107000"/>
              </a:lnSpc>
              <a:spcBef>
                <a:spcPts val="0"/>
              </a:spcBef>
              <a:spcAft>
                <a:spcPts val="0"/>
              </a:spcAft>
              <a:buNone/>
            </a:pPr>
            <a:endParaRPr sz="1200" b="0" i="0" u="none" strike="noStrike" cap="none">
              <a:solidFill>
                <a:srgbClr val="000000"/>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1400"/>
              <a:buFont typeface="Calibri"/>
              <a:buNone/>
            </a:pPr>
            <a:endParaRPr sz="1400" b="0" i="0" u="none" strike="noStrike" cap="none">
              <a:solidFill>
                <a:srgbClr val="000000"/>
              </a:solidFill>
              <a:latin typeface="Verdana"/>
              <a:ea typeface="Verdana"/>
              <a:cs typeface="Verdana"/>
              <a:sym typeface="Verdana"/>
            </a:endParaRPr>
          </a:p>
        </p:txBody>
      </p:sp>
      <p:sp>
        <p:nvSpPr>
          <p:cNvPr id="123" name="Google Shape;123;p5"/>
          <p:cNvSpPr txBox="1"/>
          <p:nvPr/>
        </p:nvSpPr>
        <p:spPr>
          <a:xfrm>
            <a:off x="2248000" y="448925"/>
            <a:ext cx="8535900" cy="400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5496"/>
              </a:buClr>
              <a:buSzPts val="2000"/>
              <a:buFont typeface="Verdana"/>
              <a:buNone/>
            </a:pPr>
            <a:r>
              <a:rPr lang="ru-RU" sz="2000" b="1" i="0" u="none" strike="noStrike" cap="none">
                <a:solidFill>
                  <a:srgbClr val="2F5496"/>
                </a:solidFill>
                <a:latin typeface="Verdana"/>
                <a:ea typeface="Verdana"/>
                <a:cs typeface="Verdana"/>
                <a:sym typeface="Verdana"/>
              </a:rPr>
              <a:t>Требования о страховании </a:t>
            </a:r>
            <a:endParaRPr sz="2000" b="1" i="0" u="none" strike="noStrike" cap="none">
              <a:solidFill>
                <a:srgbClr val="2F5496"/>
              </a:solidFill>
              <a:latin typeface="Verdana"/>
              <a:ea typeface="Verdana"/>
              <a:cs typeface="Verdana"/>
              <a:sym typeface="Verdana"/>
            </a:endParaRPr>
          </a:p>
        </p:txBody>
      </p:sp>
      <p:sp>
        <p:nvSpPr>
          <p:cNvPr id="124" name="Google Shape;124;p5"/>
          <p:cNvSpPr txBox="1"/>
          <p:nvPr/>
        </p:nvSpPr>
        <p:spPr>
          <a:xfrm>
            <a:off x="861886" y="1253059"/>
            <a:ext cx="11274000" cy="3986100"/>
          </a:xfrm>
          <a:prstGeom prst="rect">
            <a:avLst/>
          </a:prstGeom>
          <a:noFill/>
          <a:ln>
            <a:noFill/>
          </a:ln>
        </p:spPr>
        <p:txBody>
          <a:bodyPr spcFirstLastPara="1" wrap="square" lIns="45700" tIns="45700" rIns="45700" bIns="45700" anchor="t" anchorCtr="0">
            <a:spAutoFit/>
          </a:bodyPr>
          <a:lstStyle/>
          <a:p>
            <a:pPr marL="0" marR="0" lvl="0" indent="0" algn="ctr" rtl="0">
              <a:lnSpc>
                <a:spcPct val="107000"/>
              </a:lnSpc>
              <a:spcBef>
                <a:spcPts val="0"/>
              </a:spcBef>
              <a:spcAft>
                <a:spcPts val="0"/>
              </a:spcAft>
              <a:buNone/>
            </a:pPr>
            <a:r>
              <a:rPr lang="ru-RU" b="1" dirty="0">
                <a:solidFill>
                  <a:srgbClr val="485AA6"/>
                </a:solidFill>
                <a:latin typeface="Verdana"/>
                <a:ea typeface="Verdana"/>
                <a:cs typeface="Verdana"/>
                <a:sym typeface="Verdana"/>
              </a:rPr>
              <a:t>Отбор договоров, подлежащих страхованию</a:t>
            </a:r>
            <a:endParaRPr b="1" dirty="0">
              <a:solidFill>
                <a:srgbClr val="485AA6"/>
              </a:solidFill>
              <a:latin typeface="Verdana"/>
              <a:ea typeface="Verdana"/>
              <a:cs typeface="Verdana"/>
              <a:sym typeface="Verdana"/>
            </a:endParaRPr>
          </a:p>
          <a:p>
            <a:pPr marL="0" marR="0" lvl="0" indent="0" algn="just" rtl="0">
              <a:lnSpc>
                <a:spcPct val="100000"/>
              </a:lnSpc>
              <a:spcBef>
                <a:spcPts val="600"/>
              </a:spcBef>
              <a:spcAft>
                <a:spcPts val="0"/>
              </a:spcAft>
              <a:buClr>
                <a:srgbClr val="000000"/>
              </a:buClr>
              <a:buFont typeface="Arial"/>
              <a:buNone/>
            </a:pPr>
            <a:r>
              <a:rPr lang="ru-RU" dirty="0">
                <a:latin typeface="Verdana"/>
                <a:ea typeface="Verdana"/>
                <a:cs typeface="Verdana"/>
                <a:sym typeface="Verdana"/>
              </a:rPr>
              <a:t>- в отношении всех заключаемых конкурентным способом договоров, </a:t>
            </a:r>
            <a:endParaRPr dirty="0">
              <a:latin typeface="Verdana"/>
              <a:ea typeface="Verdana"/>
              <a:cs typeface="Verdana"/>
              <a:sym typeface="Verdana"/>
            </a:endParaRPr>
          </a:p>
          <a:p>
            <a:pPr marL="0" marR="0" lvl="0" indent="0" algn="just" rtl="0">
              <a:lnSpc>
                <a:spcPct val="100000"/>
              </a:lnSpc>
              <a:spcBef>
                <a:spcPts val="600"/>
              </a:spcBef>
              <a:spcAft>
                <a:spcPts val="0"/>
              </a:spcAft>
              <a:buNone/>
            </a:pPr>
            <a:r>
              <a:rPr lang="ru-RU" dirty="0">
                <a:latin typeface="Verdana"/>
                <a:ea typeface="Verdana"/>
                <a:cs typeface="Verdana"/>
                <a:sym typeface="Verdana"/>
              </a:rPr>
              <a:t>- в отношении договоров, соответствующих определенным критериям, повышающих риски (указывались ранее)</a:t>
            </a:r>
            <a:endParaRPr dirty="0">
              <a:latin typeface="Verdana"/>
              <a:ea typeface="Verdana"/>
              <a:cs typeface="Verdana"/>
              <a:sym typeface="Verdana"/>
            </a:endParaRPr>
          </a:p>
          <a:p>
            <a:pPr marL="0" marR="0" lvl="0" indent="0" algn="just" rtl="0">
              <a:lnSpc>
                <a:spcPct val="100000"/>
              </a:lnSpc>
              <a:spcBef>
                <a:spcPts val="600"/>
              </a:spcBef>
              <a:spcAft>
                <a:spcPts val="0"/>
              </a:spcAft>
              <a:buNone/>
            </a:pPr>
            <a:r>
              <a:rPr lang="ru-RU" dirty="0">
                <a:latin typeface="Verdana"/>
                <a:ea typeface="Verdana"/>
                <a:cs typeface="Verdana"/>
                <a:sym typeface="Verdana"/>
              </a:rPr>
              <a:t> </a:t>
            </a:r>
            <a:endParaRPr b="1" dirty="0">
              <a:solidFill>
                <a:srgbClr val="485AA6"/>
              </a:solidFill>
              <a:latin typeface="Verdana"/>
              <a:ea typeface="Verdana"/>
              <a:cs typeface="Verdana"/>
              <a:sym typeface="Verdana"/>
            </a:endParaRPr>
          </a:p>
          <a:p>
            <a:pPr marL="0" marR="0" lvl="0" indent="0" algn="ctr" rtl="0">
              <a:lnSpc>
                <a:spcPct val="107000"/>
              </a:lnSpc>
              <a:spcBef>
                <a:spcPts val="800"/>
              </a:spcBef>
              <a:spcAft>
                <a:spcPts val="0"/>
              </a:spcAft>
              <a:buNone/>
            </a:pPr>
            <a:r>
              <a:rPr lang="ru-RU" b="1" dirty="0">
                <a:solidFill>
                  <a:srgbClr val="485AA6"/>
                </a:solidFill>
                <a:latin typeface="Verdana"/>
                <a:ea typeface="Verdana"/>
                <a:cs typeface="Verdana"/>
                <a:sym typeface="Verdana"/>
              </a:rPr>
              <a:t>Особенности применения Стандарта ВСС</a:t>
            </a:r>
            <a:r>
              <a:rPr lang="ru-RU" sz="1400" b="1" i="0" u="none" strike="noStrike" cap="none" dirty="0">
                <a:solidFill>
                  <a:srgbClr val="485AA6"/>
                </a:solidFill>
                <a:latin typeface="Verdana"/>
                <a:ea typeface="Verdana"/>
                <a:cs typeface="Verdana"/>
                <a:sym typeface="Verdana"/>
              </a:rPr>
              <a:t>:</a:t>
            </a:r>
            <a:endParaRPr dirty="0"/>
          </a:p>
          <a:p>
            <a:pPr marL="0" marR="0" lvl="0" indent="0" algn="just" rtl="0">
              <a:lnSpc>
                <a:spcPct val="100000"/>
              </a:lnSpc>
              <a:spcBef>
                <a:spcPts val="800"/>
              </a:spcBef>
              <a:spcAft>
                <a:spcPts val="0"/>
              </a:spcAft>
              <a:buNone/>
            </a:pPr>
            <a:r>
              <a:rPr lang="ru-RU" dirty="0">
                <a:latin typeface="Verdana"/>
                <a:ea typeface="Verdana"/>
                <a:cs typeface="Verdana"/>
                <a:sym typeface="Verdana"/>
              </a:rPr>
              <a:t>1.</a:t>
            </a:r>
            <a:r>
              <a:rPr lang="ru-RU" sz="1400" b="0" i="0" u="none" strike="noStrike" cap="none" dirty="0">
                <a:solidFill>
                  <a:srgbClr val="000000"/>
                </a:solidFill>
                <a:latin typeface="Verdana"/>
                <a:ea typeface="Verdana"/>
                <a:cs typeface="Verdana"/>
                <a:sym typeface="Verdana"/>
              </a:rPr>
              <a:t> </a:t>
            </a:r>
            <a:r>
              <a:rPr lang="ru-RU" b="1" dirty="0">
                <a:solidFill>
                  <a:srgbClr val="485AA6"/>
                </a:solidFill>
                <a:latin typeface="Verdana"/>
                <a:ea typeface="Verdana"/>
                <a:cs typeface="Verdana"/>
                <a:sym typeface="Verdana"/>
              </a:rPr>
              <a:t>Можно застраховать финансовые риски</a:t>
            </a:r>
            <a:r>
              <a:rPr lang="ru-RU" dirty="0">
                <a:latin typeface="Verdana"/>
                <a:ea typeface="Verdana"/>
                <a:cs typeface="Verdana"/>
                <a:sym typeface="Verdana"/>
              </a:rPr>
              <a:t> членов СРО по пополнению КФ ОДО не только в случае его снижения ниже минимального размера, но и в следующих случаях: </a:t>
            </a:r>
            <a:endParaRPr dirty="0">
              <a:latin typeface="Verdana"/>
              <a:ea typeface="Verdana"/>
              <a:cs typeface="Verdana"/>
              <a:sym typeface="Verdana"/>
            </a:endParaRPr>
          </a:p>
          <a:p>
            <a:pPr marL="0" marR="0" lvl="0" indent="0" algn="just" rtl="0">
              <a:lnSpc>
                <a:spcPct val="100000"/>
              </a:lnSpc>
              <a:spcBef>
                <a:spcPts val="800"/>
              </a:spcBef>
              <a:spcAft>
                <a:spcPts val="0"/>
              </a:spcAft>
              <a:buNone/>
            </a:pPr>
            <a:r>
              <a:rPr lang="ru-RU" dirty="0">
                <a:latin typeface="Verdana"/>
                <a:ea typeface="Verdana"/>
                <a:cs typeface="Verdana"/>
                <a:sym typeface="Verdana"/>
              </a:rPr>
              <a:t>-</a:t>
            </a:r>
            <a:r>
              <a:rPr lang="ru-RU" b="1" dirty="0">
                <a:solidFill>
                  <a:srgbClr val="485AA6"/>
                </a:solidFill>
                <a:latin typeface="Verdana"/>
                <a:ea typeface="Verdana"/>
                <a:cs typeface="Verdana"/>
                <a:sym typeface="Verdana"/>
              </a:rPr>
              <a:t> когда Уставом СРО предусмотрена обязанность пополнять при любой выплате</a:t>
            </a:r>
            <a:r>
              <a:rPr lang="ru-RU" sz="1400" b="0" i="0" u="none" strike="noStrike" cap="none" dirty="0">
                <a:solidFill>
                  <a:srgbClr val="000000"/>
                </a:solidFill>
                <a:latin typeface="Verdana"/>
                <a:ea typeface="Verdana"/>
                <a:cs typeface="Verdana"/>
                <a:sym typeface="Verdana"/>
              </a:rPr>
              <a:t>;</a:t>
            </a:r>
            <a:endParaRPr sz="1400" b="0" i="0" u="none" strike="noStrike" cap="none" dirty="0">
              <a:solidFill>
                <a:srgbClr val="000000"/>
              </a:solidFill>
              <a:latin typeface="Verdana"/>
              <a:ea typeface="Verdana"/>
              <a:cs typeface="Verdana"/>
              <a:sym typeface="Verdana"/>
            </a:endParaRPr>
          </a:p>
          <a:p>
            <a:pPr marL="0" marR="0" lvl="0" indent="0" algn="just" rtl="0">
              <a:lnSpc>
                <a:spcPct val="100000"/>
              </a:lnSpc>
              <a:spcBef>
                <a:spcPts val="800"/>
              </a:spcBef>
              <a:spcAft>
                <a:spcPts val="0"/>
              </a:spcAft>
              <a:buNone/>
            </a:pPr>
            <a:r>
              <a:rPr lang="ru-RU" dirty="0">
                <a:latin typeface="Verdana"/>
                <a:ea typeface="Verdana"/>
                <a:cs typeface="Verdana"/>
                <a:sym typeface="Verdana"/>
              </a:rPr>
              <a:t>- когда Уставом СРО установлено </a:t>
            </a:r>
            <a:r>
              <a:rPr lang="ru-RU" b="1" dirty="0">
                <a:solidFill>
                  <a:srgbClr val="485AA6"/>
                </a:solidFill>
                <a:latin typeface="Verdana"/>
                <a:ea typeface="Verdana"/>
                <a:cs typeface="Verdana"/>
                <a:sym typeface="Verdana"/>
              </a:rPr>
              <a:t>полномочие ПДКОУ принимать решение о пополнении КФ ОДО</a:t>
            </a:r>
            <a:r>
              <a:rPr lang="ru-RU" dirty="0">
                <a:latin typeface="Verdana"/>
                <a:ea typeface="Verdana"/>
                <a:cs typeface="Verdana"/>
                <a:sym typeface="Verdana"/>
              </a:rPr>
              <a:t> при любой выплате;</a:t>
            </a:r>
            <a:endParaRPr dirty="0">
              <a:latin typeface="Verdana"/>
              <a:ea typeface="Verdana"/>
              <a:cs typeface="Verdana"/>
              <a:sym typeface="Verdana"/>
            </a:endParaRPr>
          </a:p>
          <a:p>
            <a:pPr marL="0" marR="0" lvl="0" indent="0" algn="just" rtl="0">
              <a:lnSpc>
                <a:spcPct val="100000"/>
              </a:lnSpc>
              <a:spcBef>
                <a:spcPts val="800"/>
              </a:spcBef>
              <a:spcAft>
                <a:spcPts val="0"/>
              </a:spcAft>
              <a:buNone/>
            </a:pPr>
            <a:r>
              <a:rPr lang="ru-RU" dirty="0">
                <a:latin typeface="Verdana"/>
                <a:ea typeface="Verdana"/>
                <a:cs typeface="Verdana"/>
                <a:sym typeface="Verdana"/>
              </a:rPr>
              <a:t>2. Короткие сроки (период страхования - срок выполнения работ + 24 месяца) для обращения за взысканием по разделу 1 Стандарта ВСС;</a:t>
            </a:r>
            <a:endParaRPr dirty="0">
              <a:latin typeface="Verdana"/>
              <a:ea typeface="Verdana"/>
              <a:cs typeface="Verdana"/>
              <a:sym typeface="Verdana"/>
            </a:endParaRPr>
          </a:p>
          <a:p>
            <a:pPr marL="0" marR="0" lvl="0" indent="0" algn="just" rtl="0">
              <a:lnSpc>
                <a:spcPct val="100000"/>
              </a:lnSpc>
              <a:spcBef>
                <a:spcPts val="800"/>
              </a:spcBef>
              <a:spcAft>
                <a:spcPts val="0"/>
              </a:spcAft>
              <a:buNone/>
            </a:pPr>
            <a:r>
              <a:rPr lang="ru-RU" dirty="0">
                <a:latin typeface="Verdana"/>
                <a:ea typeface="Verdana"/>
                <a:cs typeface="Verdana"/>
                <a:sym typeface="Verdana"/>
              </a:rPr>
              <a:t>3. Комитет по страхованию проводит работу с ВСС по увеличению срока обращения за выплатой - будет возможность завершить судебные процедуры по спору между заказчиком и подрядчиком.</a:t>
            </a:r>
            <a:endParaRPr sz="14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9" descr="Picture 10"/>
          <p:cNvPicPr preferRelativeResize="0"/>
          <p:nvPr/>
        </p:nvPicPr>
        <p:blipFill rotWithShape="1">
          <a:blip r:embed="rId3">
            <a:alphaModFix/>
          </a:blip>
          <a:srcRect l="12125" t="45392" r="42567"/>
          <a:stretch/>
        </p:blipFill>
        <p:spPr>
          <a:xfrm>
            <a:off x="0" y="0"/>
            <a:ext cx="12192000" cy="5630956"/>
          </a:xfrm>
          <a:prstGeom prst="rect">
            <a:avLst/>
          </a:prstGeom>
          <a:noFill/>
          <a:ln>
            <a:noFill/>
          </a:ln>
        </p:spPr>
      </p:pic>
      <p:sp>
        <p:nvSpPr>
          <p:cNvPr id="130" name="Google Shape;130;p9"/>
          <p:cNvSpPr txBox="1"/>
          <p:nvPr/>
        </p:nvSpPr>
        <p:spPr>
          <a:xfrm>
            <a:off x="595223" y="1077026"/>
            <a:ext cx="11162743" cy="4783770"/>
          </a:xfrm>
          <a:prstGeom prst="rect">
            <a:avLst/>
          </a:prstGeom>
          <a:noFill/>
          <a:ln>
            <a:noFill/>
          </a:ln>
        </p:spPr>
        <p:txBody>
          <a:bodyPr spcFirstLastPara="1" wrap="square" lIns="45700" tIns="45700" rIns="45700" bIns="45700" anchor="t" anchorCtr="0">
            <a:spAutoFit/>
          </a:bodyPr>
          <a:lstStyle/>
          <a:p>
            <a:pPr marL="0" marR="0" lvl="0" indent="0" algn="just" rtl="0">
              <a:lnSpc>
                <a:spcPct val="107000"/>
              </a:lnSpc>
              <a:spcBef>
                <a:spcPts val="0"/>
              </a:spcBef>
              <a:spcAft>
                <a:spcPts val="0"/>
              </a:spcAft>
              <a:buNone/>
            </a:pPr>
            <a:endParaRPr sz="1200" b="1" i="0" u="none" strike="noStrike" cap="none" dirty="0">
              <a:solidFill>
                <a:srgbClr val="000000"/>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400" b="1" i="0" u="none" strike="noStrike" cap="none" dirty="0">
                <a:solidFill>
                  <a:srgbClr val="485AA6"/>
                </a:solidFill>
                <a:latin typeface="Verdana"/>
                <a:ea typeface="Verdana"/>
                <a:cs typeface="Verdana"/>
                <a:sym typeface="Verdana"/>
              </a:rPr>
              <a:t>СРО получает информацию о заключенных членами СРО в соответствии с Федеральным законом </a:t>
            </a:r>
            <a:br>
              <a:rPr lang="ru-RU" sz="1400" b="1" i="0" u="none" strike="noStrike" cap="none" dirty="0">
                <a:solidFill>
                  <a:srgbClr val="485AA6"/>
                </a:solidFill>
                <a:latin typeface="Verdana"/>
                <a:ea typeface="Verdana"/>
                <a:cs typeface="Verdana"/>
                <a:sym typeface="Verdana"/>
              </a:rPr>
            </a:br>
            <a:r>
              <a:rPr lang="ru-RU" sz="1400" b="1" i="0" u="none" strike="noStrike" cap="none" dirty="0">
                <a:solidFill>
                  <a:srgbClr val="485AA6"/>
                </a:solidFill>
                <a:latin typeface="Verdana"/>
                <a:ea typeface="Verdana"/>
                <a:cs typeface="Verdana"/>
                <a:sym typeface="Verdana"/>
              </a:rPr>
              <a:t>№44-ФЗ и Постановлением Правительства №615 договорах строительного подряда из открытых источников (ЕИС Закупки, иные базы данных). Поскольку информация о заключенных договорах подряда по 223-ФЗ в ЕИС Закупки не содержится, но при этом имеются сведения об участниках таких закупок, СРО может направить участвовавшим в таких закупках членам СРО запросы о предоставлении информации.</a:t>
            </a:r>
            <a:endParaRPr dirty="0"/>
          </a:p>
          <a:p>
            <a:pPr marL="0" marR="0" lvl="0" indent="0" algn="just" rtl="0">
              <a:lnSpc>
                <a:spcPct val="107000"/>
              </a:lnSpc>
              <a:spcBef>
                <a:spcPts val="800"/>
              </a:spcBef>
              <a:spcAft>
                <a:spcPts val="0"/>
              </a:spcAft>
              <a:buNone/>
            </a:pPr>
            <a:endParaRPr sz="800" b="1" i="0" u="none" strike="noStrike" cap="none" dirty="0">
              <a:solidFill>
                <a:srgbClr val="485AA6"/>
              </a:solidFill>
              <a:latin typeface="Verdana"/>
              <a:ea typeface="Verdana"/>
              <a:cs typeface="Verdana"/>
              <a:sym typeface="Verdana"/>
            </a:endParaRPr>
          </a:p>
          <a:p>
            <a:pPr marL="0" marR="0" lvl="0" indent="0" algn="just" rtl="0">
              <a:lnSpc>
                <a:spcPct val="107000"/>
              </a:lnSpc>
              <a:spcBef>
                <a:spcPts val="800"/>
              </a:spcBef>
              <a:spcAft>
                <a:spcPts val="0"/>
              </a:spcAft>
              <a:buNone/>
            </a:pPr>
            <a:r>
              <a:rPr lang="ru-RU" sz="1400" b="0" i="0" u="none" strike="noStrike" cap="none" dirty="0">
                <a:solidFill>
                  <a:srgbClr val="000000"/>
                </a:solidFill>
                <a:latin typeface="Verdana"/>
                <a:ea typeface="Verdana"/>
                <a:cs typeface="Verdana"/>
                <a:sym typeface="Verdana"/>
              </a:rPr>
              <a:t>На сегодняшний день некоторые саморегулируемые организации, которые столкнулись с необходимостью осуществить выплаты из КФ ОДО в пользу фондов капитального ремонта, проводят работу с фондами с целью снижения рисков неисполнения членами СРО обязательств по договорам на капремонт, а также рисков выплат из КФ СРО по таким договорам. </a:t>
            </a:r>
            <a:endParaRPr dirty="0"/>
          </a:p>
          <a:p>
            <a:pPr marL="0" marR="0" lvl="0" indent="0" algn="just" rtl="0">
              <a:lnSpc>
                <a:spcPct val="107000"/>
              </a:lnSpc>
              <a:spcBef>
                <a:spcPts val="800"/>
              </a:spcBef>
              <a:spcAft>
                <a:spcPts val="0"/>
              </a:spcAft>
              <a:buNone/>
            </a:pPr>
            <a:r>
              <a:rPr lang="ru-RU" sz="1400" b="1" i="0" u="none" strike="noStrike" cap="none" dirty="0">
                <a:solidFill>
                  <a:srgbClr val="000000"/>
                </a:solidFill>
                <a:latin typeface="Verdana"/>
                <a:ea typeface="Verdana"/>
                <a:cs typeface="Verdana"/>
                <a:sym typeface="Verdana"/>
              </a:rPr>
              <a:t>Возможные направления сотрудничества:</a:t>
            </a:r>
            <a:endParaRPr dirty="0"/>
          </a:p>
          <a:p>
            <a:pPr marL="0" marR="0" lvl="0" indent="0" algn="just" rtl="0">
              <a:lnSpc>
                <a:spcPct val="107000"/>
              </a:lnSpc>
              <a:spcBef>
                <a:spcPts val="800"/>
              </a:spcBef>
              <a:spcAft>
                <a:spcPts val="0"/>
              </a:spcAft>
              <a:buNone/>
            </a:pPr>
            <a:r>
              <a:rPr lang="ru-RU" sz="1400" b="0" i="0" u="none" strike="noStrike" cap="none" dirty="0">
                <a:solidFill>
                  <a:srgbClr val="000000"/>
                </a:solidFill>
                <a:latin typeface="Verdana"/>
                <a:ea typeface="Verdana"/>
                <a:cs typeface="Verdana"/>
                <a:sym typeface="Verdana"/>
              </a:rPr>
              <a:t>- оперативное взаимодействие с заказчиками;</a:t>
            </a:r>
            <a:endParaRPr dirty="0"/>
          </a:p>
          <a:p>
            <a:pPr marL="0" marR="0" lvl="0" indent="0" algn="just" rtl="0">
              <a:lnSpc>
                <a:spcPct val="107000"/>
              </a:lnSpc>
              <a:spcBef>
                <a:spcPts val="800"/>
              </a:spcBef>
              <a:spcAft>
                <a:spcPts val="0"/>
              </a:spcAft>
              <a:buNone/>
            </a:pPr>
            <a:r>
              <a:rPr lang="ru-RU" sz="1400" b="0" i="0" u="none" strike="noStrike" cap="none" dirty="0">
                <a:solidFill>
                  <a:srgbClr val="000000"/>
                </a:solidFill>
                <a:latin typeface="Verdana"/>
                <a:ea typeface="Verdana"/>
                <a:cs typeface="Verdana"/>
                <a:sym typeface="Verdana"/>
              </a:rPr>
              <a:t>- установление требований к предоставляемым членами СРО банковским гарантиям;</a:t>
            </a:r>
            <a:endParaRPr dirty="0"/>
          </a:p>
          <a:p>
            <a:pPr marL="0" marR="0" lvl="0" indent="0" algn="just" rtl="0">
              <a:lnSpc>
                <a:spcPct val="107000"/>
              </a:lnSpc>
              <a:spcBef>
                <a:spcPts val="800"/>
              </a:spcBef>
              <a:spcAft>
                <a:spcPts val="0"/>
              </a:spcAft>
              <a:buNone/>
            </a:pPr>
            <a:r>
              <a:rPr lang="ru-RU" sz="1400" b="0" i="0" u="none" strike="noStrike" cap="none" dirty="0">
                <a:solidFill>
                  <a:srgbClr val="000000"/>
                </a:solidFill>
                <a:latin typeface="Verdana"/>
                <a:ea typeface="Verdana"/>
                <a:cs typeface="Verdana"/>
                <a:sym typeface="Verdana"/>
              </a:rPr>
              <a:t>- установление требования об обязательном страховании СМР, включая гарантийный период.</a:t>
            </a:r>
            <a:endParaRPr dirty="0"/>
          </a:p>
          <a:p>
            <a:pPr marL="285750" marR="0" lvl="0" indent="-196850" algn="l" rtl="0">
              <a:lnSpc>
                <a:spcPct val="100000"/>
              </a:lnSpc>
              <a:spcBef>
                <a:spcPts val="80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p:txBody>
      </p:sp>
      <p:sp>
        <p:nvSpPr>
          <p:cNvPr id="131" name="Google Shape;131;p9"/>
          <p:cNvSpPr txBox="1">
            <a:spLocks noGrp="1"/>
          </p:cNvSpPr>
          <p:nvPr>
            <p:ph type="sldNum" idx="12"/>
          </p:nvPr>
        </p:nvSpPr>
        <p:spPr>
          <a:xfrm>
            <a:off x="595224" y="6366787"/>
            <a:ext cx="266662" cy="231141"/>
          </a:xfrm>
          <a:prstGeom prst="rect">
            <a:avLst/>
          </a:prstGeom>
          <a:noFill/>
          <a:ln>
            <a:noFill/>
          </a:ln>
        </p:spPr>
        <p:txBody>
          <a:bodyPr spcFirstLastPara="1" wrap="square" lIns="45700" tIns="45700" rIns="45700" bIns="45700" anchor="ctr" anchorCtr="0">
            <a:spAutoFit/>
          </a:bodyPr>
          <a:lstStyle/>
          <a:p>
            <a:pPr marL="0" lvl="0" indent="0" algn="l" rtl="0">
              <a:lnSpc>
                <a:spcPct val="100000"/>
              </a:lnSpc>
              <a:spcBef>
                <a:spcPts val="0"/>
              </a:spcBef>
              <a:spcAft>
                <a:spcPts val="0"/>
              </a:spcAft>
              <a:buClr>
                <a:srgbClr val="4859A8"/>
              </a:buClr>
              <a:buSzPts val="900"/>
              <a:buFont typeface="Verdana"/>
              <a:buNone/>
            </a:pPr>
            <a:fld id="{00000000-1234-1234-1234-123412341234}" type="slidenum">
              <a:rPr lang="ru-RU" sz="900" b="1">
                <a:solidFill>
                  <a:srgbClr val="4859A8"/>
                </a:solidFill>
                <a:latin typeface="Verdana"/>
                <a:ea typeface="Verdana"/>
                <a:cs typeface="Verdana"/>
                <a:sym typeface="Verdana"/>
              </a:rPr>
              <a:t>7</a:t>
            </a:fld>
            <a:endParaRPr sz="900" b="1" i="0" u="none" strike="noStrike" cap="none">
              <a:solidFill>
                <a:srgbClr val="4859A8"/>
              </a:solidFill>
              <a:latin typeface="Verdana"/>
              <a:ea typeface="Verdana"/>
              <a:cs typeface="Verdana"/>
              <a:sym typeface="Verdana"/>
            </a:endParaRPr>
          </a:p>
        </p:txBody>
      </p:sp>
      <p:grpSp>
        <p:nvGrpSpPr>
          <p:cNvPr id="132" name="Google Shape;132;p9"/>
          <p:cNvGrpSpPr/>
          <p:nvPr/>
        </p:nvGrpSpPr>
        <p:grpSpPr>
          <a:xfrm>
            <a:off x="926380" y="6016930"/>
            <a:ext cx="10962864" cy="670973"/>
            <a:chOff x="0" y="0"/>
            <a:chExt cx="10962863" cy="670971"/>
          </a:xfrm>
        </p:grpSpPr>
        <p:pic>
          <p:nvPicPr>
            <p:cNvPr id="133" name="Google Shape;133;p9" descr="Picture 15"/>
            <p:cNvPicPr preferRelativeResize="0"/>
            <p:nvPr/>
          </p:nvPicPr>
          <p:blipFill rotWithShape="1">
            <a:blip r:embed="rId4">
              <a:alphaModFix/>
            </a:blip>
            <a:srcRect t="66112"/>
            <a:stretch/>
          </p:blipFill>
          <p:spPr>
            <a:xfrm>
              <a:off x="0" y="343441"/>
              <a:ext cx="5110709" cy="201584"/>
            </a:xfrm>
            <a:prstGeom prst="rect">
              <a:avLst/>
            </a:prstGeom>
            <a:noFill/>
            <a:ln>
              <a:noFill/>
            </a:ln>
          </p:spPr>
        </p:pic>
        <p:grpSp>
          <p:nvGrpSpPr>
            <p:cNvPr id="134" name="Google Shape;134;p9"/>
            <p:cNvGrpSpPr/>
            <p:nvPr/>
          </p:nvGrpSpPr>
          <p:grpSpPr>
            <a:xfrm>
              <a:off x="2512235" y="0"/>
              <a:ext cx="8450628" cy="670971"/>
              <a:chOff x="0" y="0"/>
              <a:chExt cx="8450626" cy="670971"/>
            </a:xfrm>
          </p:grpSpPr>
          <p:sp>
            <p:nvSpPr>
              <p:cNvPr id="135" name="Google Shape;135;p9"/>
              <p:cNvSpPr txBox="1"/>
              <p:nvPr/>
            </p:nvSpPr>
            <p:spPr>
              <a:xfrm>
                <a:off x="0" y="301681"/>
                <a:ext cx="5185800" cy="369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3E4E95"/>
                  </a:buClr>
                  <a:buSzPts val="1200"/>
                  <a:buFont typeface="Verdana"/>
                  <a:buNone/>
                </a:pPr>
                <a:endParaRPr sz="1800" b="0" i="0" u="none" strike="noStrike" cap="none">
                  <a:solidFill>
                    <a:srgbClr val="000000"/>
                  </a:solidFill>
                  <a:latin typeface="Calibri"/>
                  <a:ea typeface="Calibri"/>
                  <a:cs typeface="Calibri"/>
                  <a:sym typeface="Calibri"/>
                </a:endParaRPr>
              </a:p>
            </p:txBody>
          </p:sp>
          <p:pic>
            <p:nvPicPr>
              <p:cNvPr id="136" name="Google Shape;136;p9" descr="Picture 19"/>
              <p:cNvPicPr preferRelativeResize="0"/>
              <p:nvPr/>
            </p:nvPicPr>
            <p:blipFill rotWithShape="1">
              <a:blip r:embed="rId5">
                <a:alphaModFix/>
              </a:blip>
              <a:srcRect/>
              <a:stretch/>
            </p:blipFill>
            <p:spPr>
              <a:xfrm>
                <a:off x="7245866" y="0"/>
                <a:ext cx="1204760" cy="538341"/>
              </a:xfrm>
              <a:prstGeom prst="rect">
                <a:avLst/>
              </a:prstGeom>
              <a:noFill/>
              <a:ln>
                <a:noFill/>
              </a:ln>
            </p:spPr>
          </p:pic>
        </p:grpSp>
      </p:grpSp>
      <p:pic>
        <p:nvPicPr>
          <p:cNvPr id="137" name="Google Shape;137;p9"/>
          <p:cNvPicPr preferRelativeResize="0"/>
          <p:nvPr/>
        </p:nvPicPr>
        <p:blipFill rotWithShape="1">
          <a:blip r:embed="rId6">
            <a:alphaModFix/>
          </a:blip>
          <a:srcRect/>
          <a:stretch/>
        </p:blipFill>
        <p:spPr>
          <a:xfrm>
            <a:off x="595224" y="458618"/>
            <a:ext cx="11162743" cy="408467"/>
          </a:xfrm>
          <a:prstGeom prst="rect">
            <a:avLst/>
          </a:prstGeom>
          <a:noFill/>
          <a:ln>
            <a:noFill/>
          </a:ln>
        </p:spPr>
      </p:pic>
      <p:sp>
        <p:nvSpPr>
          <p:cNvPr id="138" name="Google Shape;138;p9"/>
          <p:cNvSpPr txBox="1"/>
          <p:nvPr/>
        </p:nvSpPr>
        <p:spPr>
          <a:xfrm>
            <a:off x="2248000" y="448925"/>
            <a:ext cx="8535900" cy="4002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F5496"/>
              </a:buClr>
              <a:buSzPts val="2000"/>
              <a:buFont typeface="Verdana"/>
              <a:buNone/>
            </a:pPr>
            <a:r>
              <a:rPr lang="ru-RU" sz="2000" b="1" i="0" u="none" strike="noStrike" cap="none">
                <a:solidFill>
                  <a:srgbClr val="2F5496"/>
                </a:solidFill>
                <a:latin typeface="Verdana"/>
                <a:ea typeface="Verdana"/>
                <a:cs typeface="Verdana"/>
                <a:sym typeface="Verdana"/>
              </a:rPr>
              <a:t>Профилактика</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0" descr="Picture 16"/>
          <p:cNvPicPr preferRelativeResize="0"/>
          <p:nvPr/>
        </p:nvPicPr>
        <p:blipFill rotWithShape="1">
          <a:blip r:embed="rId3">
            <a:alphaModFix/>
          </a:blip>
          <a:srcRect t="28148"/>
          <a:stretch/>
        </p:blipFill>
        <p:spPr>
          <a:xfrm>
            <a:off x="1243539" y="0"/>
            <a:ext cx="9708383" cy="4927523"/>
          </a:xfrm>
          <a:prstGeom prst="rect">
            <a:avLst/>
          </a:prstGeom>
          <a:noFill/>
          <a:ln>
            <a:noFill/>
          </a:ln>
        </p:spPr>
      </p:pic>
      <p:pic>
        <p:nvPicPr>
          <p:cNvPr id="144" name="Google Shape;144;p10" descr="Picture 19"/>
          <p:cNvPicPr preferRelativeResize="0"/>
          <p:nvPr/>
        </p:nvPicPr>
        <p:blipFill rotWithShape="1">
          <a:blip r:embed="rId4">
            <a:alphaModFix/>
          </a:blip>
          <a:srcRect/>
          <a:stretch/>
        </p:blipFill>
        <p:spPr>
          <a:xfrm>
            <a:off x="8585569" y="4918447"/>
            <a:ext cx="2924334" cy="1188451"/>
          </a:xfrm>
          <a:prstGeom prst="rect">
            <a:avLst/>
          </a:prstGeom>
          <a:noFill/>
          <a:ln>
            <a:noFill/>
          </a:ln>
        </p:spPr>
      </p:pic>
      <p:grpSp>
        <p:nvGrpSpPr>
          <p:cNvPr id="145" name="Google Shape;145;p10"/>
          <p:cNvGrpSpPr/>
          <p:nvPr/>
        </p:nvGrpSpPr>
        <p:grpSpPr>
          <a:xfrm>
            <a:off x="780925" y="2871381"/>
            <a:ext cx="8590071" cy="369332"/>
            <a:chOff x="780925" y="2871381"/>
            <a:chExt cx="8590071" cy="369332"/>
          </a:xfrm>
        </p:grpSpPr>
        <p:sp>
          <p:nvSpPr>
            <p:cNvPr id="146" name="Google Shape;146;p10"/>
            <p:cNvSpPr txBox="1"/>
            <p:nvPr/>
          </p:nvSpPr>
          <p:spPr>
            <a:xfrm>
              <a:off x="1219660" y="2871381"/>
              <a:ext cx="8151336" cy="36933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Verdana"/>
                <a:buNone/>
              </a:pPr>
              <a:r>
                <a:rPr lang="ru-RU" sz="1800" b="0" i="0" u="none" strike="noStrike" cap="none">
                  <a:solidFill>
                    <a:srgbClr val="000000"/>
                  </a:solidFill>
                  <a:latin typeface="Verdana"/>
                  <a:ea typeface="Verdana"/>
                  <a:cs typeface="Verdana"/>
                  <a:sym typeface="Verdana"/>
                </a:rPr>
                <a:t>+7(495) 987 3150</a:t>
              </a:r>
              <a:endParaRPr sz="1800" b="0" i="0" u="none" strike="noStrike" cap="none">
                <a:solidFill>
                  <a:srgbClr val="000000"/>
                </a:solidFill>
                <a:latin typeface="Calibri"/>
                <a:ea typeface="Calibri"/>
                <a:cs typeface="Calibri"/>
                <a:sym typeface="Calibri"/>
              </a:endParaRPr>
            </a:p>
          </p:txBody>
        </p:sp>
        <p:pic>
          <p:nvPicPr>
            <p:cNvPr id="147" name="Google Shape;147;p10"/>
            <p:cNvPicPr preferRelativeResize="0"/>
            <p:nvPr/>
          </p:nvPicPr>
          <p:blipFill rotWithShape="1">
            <a:blip r:embed="rId5">
              <a:alphaModFix/>
            </a:blip>
            <a:srcRect/>
            <a:stretch/>
          </p:blipFill>
          <p:spPr>
            <a:xfrm>
              <a:off x="780925" y="2941573"/>
              <a:ext cx="271690" cy="271690"/>
            </a:xfrm>
            <a:prstGeom prst="rect">
              <a:avLst/>
            </a:prstGeom>
            <a:noFill/>
            <a:ln>
              <a:noFill/>
            </a:ln>
          </p:spPr>
        </p:pic>
      </p:grpSp>
      <p:grpSp>
        <p:nvGrpSpPr>
          <p:cNvPr id="148" name="Google Shape;148;p10"/>
          <p:cNvGrpSpPr/>
          <p:nvPr/>
        </p:nvGrpSpPr>
        <p:grpSpPr>
          <a:xfrm>
            <a:off x="795920" y="986842"/>
            <a:ext cx="8767641" cy="646500"/>
            <a:chOff x="795920" y="986842"/>
            <a:chExt cx="8767641" cy="646500"/>
          </a:xfrm>
        </p:grpSpPr>
        <p:sp>
          <p:nvSpPr>
            <p:cNvPr id="149" name="Google Shape;149;p10"/>
            <p:cNvSpPr txBox="1"/>
            <p:nvPr/>
          </p:nvSpPr>
          <p:spPr>
            <a:xfrm>
              <a:off x="1219661" y="986842"/>
              <a:ext cx="8343900" cy="646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Verdana"/>
                <a:buNone/>
              </a:pPr>
              <a:r>
                <a:rPr lang="ru-RU" sz="1800" b="0" i="0" u="none" strike="noStrike" cap="none">
                  <a:solidFill>
                    <a:srgbClr val="000000"/>
                  </a:solidFill>
                  <a:latin typeface="Verdana"/>
                  <a:ea typeface="Verdana"/>
                  <a:cs typeface="Verdana"/>
                  <a:sym typeface="Verdana"/>
                </a:rPr>
                <a:t>129090, г. Москва, </a:t>
              </a:r>
              <a:endParaRPr sz="1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Verdana"/>
                <a:buNone/>
              </a:pPr>
              <a:r>
                <a:rPr lang="ru-RU" sz="1800" b="0" i="0" u="none" strike="noStrike" cap="none">
                  <a:solidFill>
                    <a:srgbClr val="000000"/>
                  </a:solidFill>
                  <a:latin typeface="Verdana"/>
                  <a:ea typeface="Verdana"/>
                  <a:cs typeface="Verdana"/>
                  <a:sym typeface="Verdana"/>
                </a:rPr>
                <a:t>проспект Мира, д. 6</a:t>
              </a:r>
              <a:endParaRPr sz="1800" b="0" i="0" u="none" strike="noStrike" cap="none">
                <a:solidFill>
                  <a:srgbClr val="000000"/>
                </a:solidFill>
                <a:latin typeface="Verdana"/>
                <a:ea typeface="Verdana"/>
                <a:cs typeface="Verdana"/>
                <a:sym typeface="Verdana"/>
              </a:endParaRPr>
            </a:p>
          </p:txBody>
        </p:sp>
        <p:pic>
          <p:nvPicPr>
            <p:cNvPr id="150" name="Google Shape;150;p10"/>
            <p:cNvPicPr preferRelativeResize="0"/>
            <p:nvPr/>
          </p:nvPicPr>
          <p:blipFill rotWithShape="1">
            <a:blip r:embed="rId6">
              <a:alphaModFix/>
            </a:blip>
            <a:srcRect/>
            <a:stretch/>
          </p:blipFill>
          <p:spPr>
            <a:xfrm>
              <a:off x="795920" y="1041251"/>
              <a:ext cx="247651" cy="297181"/>
            </a:xfrm>
            <a:prstGeom prst="rect">
              <a:avLst/>
            </a:prstGeom>
            <a:noFill/>
            <a:ln>
              <a:noFill/>
            </a:ln>
          </p:spPr>
        </p:pic>
      </p:grpSp>
      <p:grpSp>
        <p:nvGrpSpPr>
          <p:cNvPr id="151" name="Google Shape;151;p10"/>
          <p:cNvGrpSpPr/>
          <p:nvPr/>
        </p:nvGrpSpPr>
        <p:grpSpPr>
          <a:xfrm>
            <a:off x="770268" y="1913258"/>
            <a:ext cx="8295927" cy="650241"/>
            <a:chOff x="770268" y="1913258"/>
            <a:chExt cx="8295927" cy="650241"/>
          </a:xfrm>
        </p:grpSpPr>
        <p:sp>
          <p:nvSpPr>
            <p:cNvPr id="152" name="Google Shape;152;p10"/>
            <p:cNvSpPr txBox="1"/>
            <p:nvPr/>
          </p:nvSpPr>
          <p:spPr>
            <a:xfrm>
              <a:off x="1219662" y="1913258"/>
              <a:ext cx="7846533" cy="650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Verdana"/>
                <a:buNone/>
              </a:pPr>
              <a:r>
                <a:rPr lang="ru-RU" sz="1800" b="0" i="0" u="none" strike="noStrike" cap="none">
                  <a:solidFill>
                    <a:srgbClr val="000000"/>
                  </a:solidFill>
                  <a:latin typeface="Verdana"/>
                  <a:ea typeface="Verdana"/>
                  <a:cs typeface="Verdana"/>
                  <a:sym typeface="Verdana"/>
                </a:rPr>
                <a:t>info@nostroy.ru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563C1"/>
                </a:buClr>
                <a:buSzPts val="1800"/>
                <a:buFont typeface="Verdana"/>
                <a:buNone/>
              </a:pPr>
              <a:r>
                <a:rPr lang="ru-RU" sz="1800" b="0" i="0" u="sng" strike="noStrike" cap="none">
                  <a:solidFill>
                    <a:srgbClr val="0563C1"/>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www.nostroy.ru</a:t>
              </a:r>
              <a:endParaRPr sz="1800" b="0" i="0" u="none" strike="noStrike" cap="none">
                <a:solidFill>
                  <a:srgbClr val="000000"/>
                </a:solidFill>
                <a:latin typeface="Calibri"/>
                <a:ea typeface="Calibri"/>
                <a:cs typeface="Calibri"/>
                <a:sym typeface="Calibri"/>
              </a:endParaRPr>
            </a:p>
          </p:txBody>
        </p:sp>
        <p:pic>
          <p:nvPicPr>
            <p:cNvPr id="153" name="Google Shape;153;p10"/>
            <p:cNvPicPr preferRelativeResize="0"/>
            <p:nvPr/>
          </p:nvPicPr>
          <p:blipFill rotWithShape="1">
            <a:blip r:embed="rId8">
              <a:alphaModFix/>
            </a:blip>
            <a:srcRect/>
            <a:stretch/>
          </p:blipFill>
          <p:spPr>
            <a:xfrm>
              <a:off x="770268" y="1956555"/>
              <a:ext cx="297181" cy="297181"/>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1089</Words>
  <Application>Microsoft Office PowerPoint</Application>
  <PresentationFormat>Широкоэкранный</PresentationFormat>
  <Paragraphs>72</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Verdana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Гульбара Ашимбаева</dc:creator>
  <cp:lastModifiedBy>Гульбара Ашимбаева</cp:lastModifiedBy>
  <cp:revision>3</cp:revision>
  <dcterms:modified xsi:type="dcterms:W3CDTF">2024-12-19T13:26:55Z</dcterms:modified>
</cp:coreProperties>
</file>