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708684C-4D16-4618-839F-0558EEFCDFE6}" styleName="">
    <a:wholeTbl>
      <a:tcTxStyle b="off" i="off">
        <a:fontRef idx="major"/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/>
        <a:srgbClr val="FFFFFF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/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50800">
              <a:solidFill>
                <a:srgbClr val="000000"/>
              </a:solidFill>
              <a:prstDash val="solid"/>
            </a:ln>
          </a:top>
          <a:bottom>
            <a:ln w="25400">
              <a:solidFill>
                <a:srgbClr val="000000"/>
              </a:solidFill>
              <a:prstDash val="solid"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/>
        <a:srgbClr val="FFFFFF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rgbClr val="000000"/>
              </a:solidFill>
              <a:prstDash val="solid"/>
            </a:ln>
          </a:top>
          <a:bottom>
            <a:ln w="25400">
              <a:solidFill>
                <a:srgbClr val="000000"/>
              </a:solidFill>
              <a:prstDash val="solid"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wholeTbl>
      <a:tcTxStyle b="off" i="off">
        <a:fontRef idx="major"/>
        <a:srgbClr val="000000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381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381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 b="off" i="off">
        <a:fontRef idx="major"/>
        <a:srgbClr val="000000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381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381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/>
        <a:schemeClr val="tx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 w="12700">
              <a:solidFill>
                <a:schemeClr val="accent1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/>
        <a:schemeClr val="tx1"/>
      </a:tcTxStyle>
      <a:tcStyle>
        <a:tcBdr>
          <a:left>
            <a:ln w="12700">
              <a:solidFill>
                <a:schemeClr val="accent5"/>
              </a:solidFill>
              <a:prstDash val="solid"/>
            </a:ln>
          </a:left>
          <a:right>
            <a:ln w="12700">
              <a:solidFill>
                <a:schemeClr val="accent5"/>
              </a:solidFill>
              <a:prstDash val="solid"/>
            </a:ln>
          </a:right>
          <a:top>
            <a:ln w="12700">
              <a:solidFill>
                <a:schemeClr val="accent5"/>
              </a:solidFill>
              <a:prstDash val="solid"/>
            </a:ln>
          </a:top>
          <a:bottom>
            <a:ln w="12700">
              <a:solidFill>
                <a:schemeClr val="accent5"/>
              </a:solidFill>
              <a:prstDash val="solid"/>
            </a:ln>
          </a:bottom>
          <a:insideH>
            <a:ln w="12700">
              <a:solidFill>
                <a:schemeClr val="accent5"/>
              </a:solidFill>
              <a:prstDash val="solid"/>
            </a:ln>
          </a:insideH>
          <a:insideV>
            <a:ln w="12700">
              <a:solidFill>
                <a:schemeClr val="accent5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5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5"/>
              </a:solidFill>
              <a:prstDash val="solid"/>
            </a:ln>
          </a:bottom>
        </a:tcBdr>
        <a:fill>
          <a:noFill/>
        </a:fill>
      </a:tcStyle>
    </a:firstRow>
  </a:tblStyle>
  <a:tblStyle styleId="{C7B018BB-80A7-4F77-B60F-C8B233D01FF8}" styleName="">
    <a:wholeTbl>
      <a:tcTxStyle b="off" i="off">
        <a:fontRef idx="major"/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/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/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lastRow>
    <a:firstRow>
      <a:tcTxStyle b="on" i="off">
        <a:fontRef idx="major"/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firstRow>
  </a:tblStyle>
  <a:tblStyle styleId="{CF821DB8-F4EB-4A41-A1BA-3FCAFE7338EE}" styleName="">
    <a:wholeTbl>
      <a:tcTxStyle b="off" i="off">
        <a:fontRef idx="major"/>
        <a:srgbClr val="000000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381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381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wholeTbl>
      <a:tcTxStyle b="off" i="off">
        <a:fontRef idx="major"/>
        <a:srgbClr val="000000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381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/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381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0" lvl="1" indent="457200" algn="ctr">
              <a:buNone/>
              <a:defRPr sz="2400"/>
            </a:lvl2pPr>
            <a:lvl3pPr marL="0" lvl="2" indent="914400" algn="ctr">
              <a:buNone/>
              <a:defRPr sz="2400"/>
            </a:lvl3pPr>
            <a:lvl4pPr marL="0" lvl="3" indent="1371600" algn="ctr">
              <a:buNone/>
              <a:defRPr sz="2400"/>
            </a:lvl4pPr>
            <a:lvl5pPr marL="0" lvl="4" indent="1828800" algn="ctr"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Group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body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0" lvl="1" indent="457200">
              <a:buNone/>
              <a:defRPr sz="1600"/>
            </a:lvl2pPr>
            <a:lvl3pPr marL="0" lvl="2" indent="914400">
              <a:buNone/>
              <a:defRPr sz="1600"/>
            </a:lvl3pPr>
            <a:lvl4pPr marL="0" lvl="3" indent="1371600">
              <a:buNone/>
              <a:defRPr sz="1600"/>
            </a:lvl4pPr>
            <a:lvl5pPr marL="0" lvl="4" indent="1828800"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0" lvl="1" indent="457200">
              <a:buNone/>
              <a:defRPr sz="2400" b="1"/>
            </a:lvl2pPr>
            <a:lvl3pPr marL="0" lvl="2" indent="914400">
              <a:buNone/>
              <a:defRPr sz="2400" b="1"/>
            </a:lvl3pPr>
            <a:lvl4pPr marL="0" lvl="3" indent="1371600">
              <a:buNone/>
              <a:defRPr sz="2400" b="1"/>
            </a:lvl4pPr>
            <a:lvl5pPr marL="0" lvl="4" indent="1828800"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7" cy="823913"/>
          </a:xfrm>
          <a:prstGeom prst="rect">
            <a:avLst/>
          </a:prstGeom>
        </p:spPr>
        <p:txBody>
          <a:bodyPr anchor="b"/>
          <a:lstStyle>
            <a:defPPr/>
            <a:lvl1pPr lvl="0"/>
          </a:lstStyle>
          <a:p>
            <a:pPr marL="0" indent="0"/>
            <a:endParaRPr sz="2400" b="1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rgbClr val="888888"/>
                </a:solidFill>
              </a:defRPr>
            </a:lvl1pPr>
            <a:lvl2pPr marL="0" lvl="1" indent="457200">
              <a:buNone/>
              <a:defRPr sz="2400">
                <a:solidFill>
                  <a:srgbClr val="888888"/>
                </a:solidFill>
              </a:defRPr>
            </a:lvl2pPr>
            <a:lvl3pPr marL="0" lvl="2" indent="914400">
              <a:buNone/>
              <a:defRPr sz="2400">
                <a:solidFill>
                  <a:srgbClr val="888888"/>
                </a:solidFill>
              </a:defRPr>
            </a:lvl3pPr>
            <a:lvl4pPr marL="0" lvl="3" indent="1371600">
              <a:buNone/>
              <a:defRPr sz="2400">
                <a:solidFill>
                  <a:srgbClr val="888888"/>
                </a:solidFill>
              </a:defRPr>
            </a:lvl4pPr>
            <a:lvl5pPr marL="0" lvl="4" indent="1828800"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Group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marL="718457" lvl="1" indent="-261257">
              <a:defRPr sz="3200"/>
            </a:lvl2pPr>
            <a:lvl3pPr marL="1219200" lvl="2" indent="-304800">
              <a:defRPr sz="3200"/>
            </a:lvl3pPr>
            <a:lvl4pPr marL="1737360" lvl="3" indent="-365760">
              <a:defRPr sz="3200"/>
            </a:lvl4pPr>
            <a:lvl5pPr marL="2194560" lvl="4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/>
            <a:endParaRPr sz="160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ln w="12700">
            <a:prstDash val="solid"/>
          </a:ln>
        </p:spPr>
        <p:txBody>
          <a:bodyPr lIns="45719" tIns="45720" rIns="45719" bIns="4572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prstDash val="solid"/>
          </a:ln>
        </p:spPr>
        <p:txBody>
          <a:bodyPr lIns="45719" tIns="45720" rIns="45719" bIns="4572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idx="4"/>
          </p:nvPr>
        </p:nvSpPr>
        <p:spPr>
          <a:xfrm>
            <a:off x="11095176" y="6414760"/>
            <a:ext cx="258623" cy="248304"/>
          </a:xfrm>
          <a:prstGeom prst="rect">
            <a:avLst/>
          </a:prstGeom>
          <a:ln w="12700">
            <a:prstDash val="solid"/>
          </a:ln>
        </p:spPr>
        <p:txBody>
          <a:bodyPr wrap="none" lIns="45719" tIns="45720" rIns="45719" bIns="45720" anchor="ctr">
            <a:sp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spc="0" baseline="0">
                <a:solidFill>
                  <a:srgbClr val="888888"/>
                </a:solidFill>
                <a:latin typeface="+mj-lt"/>
                <a:ea typeface="+mj-ea"/>
                <a:cs typeface="+mj-cs"/>
              </a:defRPr>
            </a:lvl1pPr>
            <a:lvl2pPr marL="0" marR="0" lvl="1" indent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0" marR="0" lvl="2" indent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0" marR="0" lvl="3" indent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0" marR="0" lvl="4" indent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0" marR="0" lvl="5" indent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0" marR="0" lvl="6" indent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0" marR="0" lvl="7" indent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0" marR="0" lvl="8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defPPr/>
      <a:lvl1pPr marL="0" marR="0" lvl="0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1pPr>
      <a:lvl2pPr marL="0" marR="0" lvl="1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2pPr>
      <a:lvl3pPr marL="0" marR="0" lvl="2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3pPr>
      <a:lvl4pPr marL="0" marR="0" lvl="3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4pPr>
      <a:lvl5pPr marL="0" marR="0" lvl="4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5pPr>
      <a:lvl6pPr marL="0" marR="0" lvl="5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6pPr>
      <a:lvl7pPr marL="0" marR="0" lvl="6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7pPr>
      <a:lvl8pPr marL="0" marR="0" lvl="7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8pPr>
      <a:lvl9pPr marL="0" marR="0" lvl="8" indent="0" algn="l">
        <a:lnSpc>
          <a:spcPct val="90000"/>
        </a:lnSpc>
        <a:spcBef>
          <a:spcPts val="0"/>
        </a:spcBef>
        <a:spcAft>
          <a:spcPts val="0"/>
        </a:spcAft>
        <a:buNone/>
        <a:defRPr sz="4400" b="0" i="0" u="none" strike="noStrike" cap="none" spc="0" baseline="0">
          <a:solidFill>
            <a:srgbClr val="000000"/>
          </a:solidFill>
          <a:latin typeface="Calibri Light"/>
          <a:ea typeface="Calibri Light"/>
          <a:cs typeface="Calibri Light"/>
        </a:defRPr>
      </a:lvl9pPr>
    </p:titleStyle>
    <p:bodyStyle>
      <a:defPPr/>
      <a:lvl1pPr marL="228600" marR="0" lvl="0" indent="-228600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1pPr>
      <a:lvl2pPr marL="723900" marR="0" lvl="1" indent="-266700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2pPr>
      <a:lvl3pPr marL="1234439" marR="0" lvl="2" indent="-320039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3pPr>
      <a:lvl4pPr marL="1727200" marR="0" lvl="3" indent="-355600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4pPr>
      <a:lvl5pPr marL="2184400" marR="0" lvl="4" indent="-355600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5pPr>
      <a:lvl6pPr marL="2641600" marR="0" lvl="5" indent="-355600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6pPr>
      <a:lvl7pPr marL="3098800" marR="0" lvl="6" indent="-355600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7pPr>
      <a:lvl8pPr marL="3556000" marR="0" lvl="7" indent="-355600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8pPr>
      <a:lvl9pPr marL="4013200" marR="0" lvl="8" indent="-355600" algn="l">
        <a:lnSpc>
          <a:spcPct val="90000"/>
        </a:lnSpc>
        <a:spcBef>
          <a:spcPts val="1000"/>
        </a:spcBef>
        <a:spcAft>
          <a:spcPts val="0"/>
        </a:spcAft>
        <a:buSzPts val="2800"/>
        <a:buFont typeface="Arial"/>
        <a:buChar char="•"/>
        <a:defRPr sz="2800" b="0" i="0" u="none" strike="noStrike" cap="none" spc="0" baseline="0"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defPPr/>
      <a:lvl1pPr marL="0" marR="0" lvl="0" indent="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lvl="1" indent="45720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0" marR="0" lvl="2" indent="91440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marR="0" lvl="3" indent="137160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0" marR="0" lvl="4" indent="182880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marR="0" lvl="5" indent="228600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0" marR="0" lvl="6" indent="274320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marR="0" lvl="7" indent="320040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0" marR="0" lvl="8" indent="3657600" algn="r">
        <a:lnSpc>
          <a:spcPct val="100000"/>
        </a:lnSpc>
        <a:spcBef>
          <a:spcPts val="0"/>
        </a:spcBef>
        <a:spcAft>
          <a:spcPts val="0"/>
        </a:spcAft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stroy.ru/upload/iblock/069/36kktfnyd6gyjfududwvo7ad07usmk1u/&#1057;&#1087;&#1088;&#1072;&#1074;&#1082;&#1072;%20&#1087;&#1086;%20&#1060;&#1050;&#1056;%20&#1095;.1%20(&#1053;&#1050;&#1050;)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37.svg"/><Relationship Id="rId4" Type="http://schemas.openxmlformats.org/officeDocument/2006/relationships/hyperlink" Target="https://nostroy.ru/upload/iblock/092/bjpox2z23rl9l0tta2w03ne595r8p3le/&#1054;&#1073;&#1079;&#1086;&#1088;%20&#1089;&#1091;&#1076;&#1077;&#1073;&#1085;&#1086;&#1081;%20&#1087;&#1088;&#1072;&#1082;&#1090;&#1080;&#1082;&#1080;%20202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ostnova@np-ss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3"/>
          <p:cNvPicPr/>
          <p:nvPr/>
        </p:nvPicPr>
        <p:blipFill>
          <a:blip r:embed="rId2"/>
          <a:stretch/>
        </p:blipFill>
        <p:spPr>
          <a:xfrm>
            <a:off x="8614167" y="4954307"/>
            <a:ext cx="2924334" cy="1188451"/>
          </a:xfrm>
          <a:prstGeom prst="rect">
            <a:avLst/>
          </a:prstGeom>
          <a:ln w="12700">
            <a:prstDash val="solid"/>
          </a:ln>
        </p:spPr>
      </p:pic>
      <p:pic>
        <p:nvPicPr>
          <p:cNvPr id="45" name="Picture 45"/>
          <p:cNvPicPr/>
          <p:nvPr/>
        </p:nvPicPr>
        <p:blipFill>
          <a:blip r:embed="rId3"/>
          <a:stretch/>
        </p:blipFill>
        <p:spPr>
          <a:xfrm flipH="1">
            <a:off x="3592" y="748515"/>
            <a:ext cx="7589514" cy="4170572"/>
          </a:xfrm>
          <a:prstGeom prst="rect">
            <a:avLst/>
          </a:prstGeom>
        </p:spPr>
      </p:pic>
      <p:pic>
        <p:nvPicPr>
          <p:cNvPr id="47" name="Picture 47"/>
          <p:cNvPicPr/>
          <p:nvPr/>
        </p:nvPicPr>
        <p:blipFill>
          <a:blip r:embed="rId4"/>
          <a:stretch/>
        </p:blipFill>
        <p:spPr>
          <a:xfrm>
            <a:off x="0" y="369462"/>
            <a:ext cx="11918833" cy="4567297"/>
          </a:xfrm>
          <a:prstGeom prst="rect">
            <a:avLst/>
          </a:prstGeom>
          <a:ln w="12700">
            <a:prstDash val="solid"/>
          </a:ln>
        </p:spPr>
      </p:pic>
      <p:sp>
        <p:nvSpPr>
          <p:cNvPr id="48" name="Shape 48"/>
          <p:cNvSpPr txBox="1"/>
          <p:nvPr/>
        </p:nvSpPr>
        <p:spPr>
          <a:xfrm>
            <a:off x="644534" y="5010926"/>
            <a:ext cx="5635600" cy="307776"/>
          </a:xfrm>
          <a:prstGeom prst="rect">
            <a:avLst/>
          </a:prstGeom>
          <a:ln w="12700">
            <a:prstDash val="solid"/>
          </a:ln>
        </p:spPr>
        <p:txBody>
          <a:bodyPr lIns="45719" tIns="45720" rIns="45719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1" i="0" u="none" strike="noStrike" cap="none" spc="0" baseline="0">
              <a:solidFill>
                <a:srgbClr val="4859A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7036421" y="715269"/>
            <a:ext cx="4882412" cy="1938991"/>
          </a:xfrm>
          <a:prstGeom prst="rect">
            <a:avLst/>
          </a:prstGeom>
          <a:ln w="12700">
            <a:prstDash val="solid"/>
          </a:ln>
        </p:spPr>
        <p:txBody>
          <a:bodyPr wrap="square" lIns="45719" tIns="45720" rIns="45719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ОБЗОР СУДЕБНОЙ ПРАКТИКИ ПО ВОПРОСАМ ВЗЫСКАНИЯ НЕОТРАБОТАННЫХ АВАНСОВ ИЗ КОМПЕНСАЦИОННЫХ ФОНДОВ САМОРЕГУЛИРУЕМЫХ ОРГАНИЗАЦИЙ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294129" y="4919087"/>
            <a:ext cx="4213695" cy="116955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Постнова Людмила Геннадьевна</a:t>
            </a:r>
            <a:endParaRPr sz="1400" b="1" i="0" u="none" strike="noStrike" cap="none" spc="0" baseline="0">
              <a:solidFill>
                <a:srgbClr val="4859A8"/>
              </a:solidFill>
              <a:latin typeface="Verdana"/>
              <a:ea typeface="Verdana"/>
              <a:cs typeface="Verdana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Начальник юридического отдела 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СРО СОЮЗа «Содружество строителей»,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Член Научно-консультативной комиссии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1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157419" y="4944356"/>
            <a:ext cx="4245429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4859A8"/>
              </a:solidFill>
              <a:latin typeface="Verdana"/>
              <a:ea typeface="Verdana"/>
              <a:cs typeface="Verdana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4859A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4430468" y="6517041"/>
            <a:ext cx="2454518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20 декабря 2024 года</a:t>
            </a:r>
            <a:endParaRPr sz="1400" b="0" i="0" u="none" strike="noStrike" cap="none" spc="0" baseline="0">
              <a:solidFill>
                <a:srgbClr val="4859A8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73"/>
          <p:cNvPicPr/>
          <p:nvPr/>
        </p:nvPicPr>
        <p:blipFill>
          <a:blip r:embed="rId2"/>
          <a:srcRect t="28148"/>
          <a:stretch/>
        </p:blipFill>
        <p:spPr>
          <a:xfrm>
            <a:off x="1316776" y="1"/>
            <a:ext cx="10875224" cy="6858000"/>
          </a:xfrm>
          <a:prstGeom prst="rect">
            <a:avLst/>
          </a:prstGeom>
          <a:ln w="12700">
            <a:prstDash val="solid"/>
          </a:ln>
        </p:spPr>
      </p:pic>
      <p:sp>
        <p:nvSpPr>
          <p:cNvPr id="174" name="Shape 174"/>
          <p:cNvSpPr txBox="1"/>
          <p:nvPr/>
        </p:nvSpPr>
        <p:spPr>
          <a:xfrm>
            <a:off x="1088572" y="974136"/>
            <a:ext cx="10720569" cy="4816703"/>
          </a:xfrm>
          <a:prstGeom prst="rect">
            <a:avLst/>
          </a:prstGeom>
          <a:ln w="12700">
            <a:prstDash val="solid"/>
          </a:ln>
        </p:spPr>
        <p:txBody>
          <a:bodyPr wrap="square" lIns="45719" tIns="45720" rIns="45719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Подготовлено по материалам документов НКК:</a:t>
            </a:r>
            <a:endParaRPr sz="240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1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 u="none" strike="noStrike" cap="none" spc="0" baseline="0">
                <a:solidFill>
                  <a:srgbClr val="3E4E95"/>
                </a:solidFill>
                <a:latin typeface="Verdana"/>
                <a:ea typeface="Verdana"/>
                <a:cs typeface="Verdana"/>
              </a:rPr>
              <a:t>Аналитическая справка о некоторых вопросах, которые могут возникать в связи с осуществлением капитального ремонта многоквартирных домов</a:t>
            </a:r>
            <a:endParaRPr sz="240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 u="sng" strike="noStrike" cap="none" spc="0" baseline="0">
                <a:solidFill>
                  <a:srgbClr val="0000FF"/>
                </a:solidFill>
                <a:latin typeface="Verdana"/>
                <a:ea typeface="Verdana"/>
                <a:cs typeface="Verdana"/>
                <a:hlinkClick r:id="rId3"/>
              </a:rPr>
              <a:t>https://nostroy.ru/upload/iblock/069/36kktfnyd6gyjfududwvo7ad07usmk1u/Справка%20по%20ФКР%20ч.1%20(НКК).pdf</a:t>
            </a:r>
            <a:endParaRPr sz="105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5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5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 spc="0" baseline="0">
                <a:solidFill>
                  <a:srgbClr val="3E4E95"/>
                </a:solidFill>
                <a:latin typeface="Verdana"/>
                <a:ea typeface="Verdana"/>
                <a:cs typeface="Verdana"/>
              </a:rPr>
              <a:t>Справка по итогам обобщения материалов судебной практики по искам, предъявленным к саморегулируемым организациям, о возмещении ущерба из компенсационного фонда обеспечения договорных обязательств в соответствии со статьей 60.1 Градостроительного кодекса Российской Федерации за 2023 год </a:t>
            </a:r>
            <a:r>
              <a:rPr sz="1050" b="1" i="0" u="sng" strike="noStrike" cap="none" spc="0" baseline="0">
                <a:solidFill>
                  <a:srgbClr val="0000FF"/>
                </a:solidFill>
                <a:latin typeface="Verdana"/>
                <a:ea typeface="Verdana"/>
                <a:cs typeface="Verdana"/>
                <a:hlinkClick r:id="rId4"/>
              </a:rPr>
              <a:t>https://nostroy.ru/upload/iblock/092/bjpox2z23rl9l0tta2w03ne595r8p3le/Обзор%20судебной%20практики%202023.pdf</a:t>
            </a:r>
            <a:endParaRPr sz="1050" b="1" i="0" u="sng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b="1" i="0" u="sng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 u="none" strike="noStrike" cap="none" spc="0" baseline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Научно-консультативная комиссия </a:t>
            </a:r>
            <a:endParaRPr sz="240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 u="none" strike="noStrike" cap="none" spc="0" baseline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Ассоциации «Национальное объединение строителей»</a:t>
            </a:r>
            <a:endParaRPr sz="240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b="1" i="0" u="none" strike="noStrike" cap="none" spc="0" baseline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 spc="0" baseline="0">
                <a:solidFill>
                  <a:srgbClr val="0563C1"/>
                </a:solidFill>
                <a:latin typeface="Verdana"/>
                <a:ea typeface="Verdana"/>
                <a:cs typeface="Verdana"/>
              </a:rPr>
              <a:t>          </a:t>
            </a:r>
            <a:r>
              <a:rPr sz="1600" b="1" i="0" u="sng" strike="noStrike" cap="none" spc="0" baseline="0">
                <a:solidFill>
                  <a:srgbClr val="0563C1"/>
                </a:solidFill>
                <a:latin typeface="Verdana"/>
                <a:ea typeface="Verdana"/>
                <a:cs typeface="Verdana"/>
              </a:rPr>
              <a:t> https://nostroy.ru/nostroy/nk-komissiya/</a:t>
            </a:r>
            <a:endParaRPr sz="160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b="1" i="0" u="none" strike="noStrike" cap="none" spc="0" baseline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b="1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76" name="Picture 176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12ac="http://schemas.microsoft.com/office/spreadsheetml/2011/1/ac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5"/>
              </a:ext>
            </a:extLst>
          </a:blip>
          <a:stretch/>
        </p:blipFill>
        <p:spPr>
          <a:xfrm>
            <a:off x="1293687" y="4630342"/>
            <a:ext cx="297181" cy="2971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088572" y="974136"/>
            <a:ext cx="10720569" cy="830997"/>
          </a:xfrm>
          <a:prstGeom prst="rect">
            <a:avLst/>
          </a:prstGeom>
          <a:ln w="12700">
            <a:prstDash val="solid"/>
          </a:ln>
        </p:spPr>
        <p:txBody>
          <a:bodyPr wrap="square" lIns="45719" tIns="45720" rIns="45719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b="1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b="1" i="0" u="none" strike="noStrike" cap="none" spc="0" baseline="0">
              <a:solidFill>
                <a:srgbClr val="3E4E95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80" name="Picture 180"/>
          <p:cNvPicPr/>
          <p:nvPr/>
        </p:nvPicPr>
        <p:blipFill>
          <a:blip r:embed="rId2"/>
          <a:srcRect t="28148"/>
          <a:stretch/>
        </p:blipFill>
        <p:spPr>
          <a:xfrm>
            <a:off x="1316776" y="1"/>
            <a:ext cx="10875224" cy="6858000"/>
          </a:xfrm>
          <a:prstGeom prst="rect">
            <a:avLst/>
          </a:prstGeom>
          <a:ln w="12700">
            <a:prstDash val="solid"/>
          </a:ln>
        </p:spPr>
      </p:pic>
      <p:sp>
        <p:nvSpPr>
          <p:cNvPr id="181" name="Shape 181"/>
          <p:cNvSpPr txBox="1"/>
          <p:nvPr/>
        </p:nvSpPr>
        <p:spPr>
          <a:xfrm>
            <a:off x="2096428" y="1805134"/>
            <a:ext cx="6958361" cy="3970316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45719" tIns="45719" rIns="45719" bIns="45719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Спасибо за внимание.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6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Постнова Людмила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Начальник юридического отдела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СРО СОЮЗ «Содружество строителей», г. Самара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sng" strike="noStrike" cap="none" spc="0" baseline="0">
                <a:solidFill>
                  <a:srgbClr val="0000FF"/>
                </a:solidFill>
                <a:latin typeface="+mj-lt"/>
                <a:ea typeface="+mj-ea"/>
                <a:cs typeface="+mj-cs"/>
                <a:hlinkClick r:id="rId3"/>
              </a:rPr>
              <a:t>postnova@np-ss.org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(846) 337-14-61 доб. 119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/>
          <p:nvPr/>
        </p:nvPicPr>
        <p:blipFill>
          <a:blip r:embed="rId2"/>
          <a:srcRect l="14016" t="95562" r="39388"/>
          <a:stretch/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prstDash val="solid"/>
          </a:ln>
        </p:spPr>
      </p:pic>
      <p:pic>
        <p:nvPicPr>
          <p:cNvPr id="57" name="Picture 57"/>
          <p:cNvPicPr/>
          <p:nvPr/>
        </p:nvPicPr>
        <p:blipFill>
          <a:blip r:embed="rId2"/>
          <a:srcRect l="12125" t="45392" r="42567"/>
          <a:stretch/>
        </p:blipFill>
        <p:spPr>
          <a:xfrm>
            <a:off x="0" y="260071"/>
            <a:ext cx="12192000" cy="5630956"/>
          </a:xfrm>
          <a:prstGeom prst="rect">
            <a:avLst/>
          </a:prstGeom>
          <a:ln w="12700">
            <a:prstDash val="solid"/>
          </a:ln>
        </p:spPr>
      </p:pic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595224" y="6366787"/>
            <a:ext cx="266661" cy="231141"/>
          </a:xfrm>
          <a:prstGeom prst="rect">
            <a:avLst/>
          </a:prstGeom>
        </p:spPr>
        <p:txBody>
          <a:bodyPr/>
          <a:lstStyle>
            <a:defPPr/>
            <a:lvl1pPr lvl="0"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t>2</a:t>
            </a:r>
          </a:p>
        </p:txBody>
      </p:sp>
      <p:grpSp>
        <p:nvGrpSpPr>
          <p:cNvPr id="59" name="Shape 59"/>
          <p:cNvGrpSpPr/>
          <p:nvPr/>
        </p:nvGrpSpPr>
        <p:grpSpPr>
          <a:xfrm>
            <a:off x="926380" y="6016930"/>
            <a:ext cx="10962864" cy="545026"/>
            <a:chOff x="0" y="0"/>
            <a:chExt cx="10962864" cy="545026"/>
          </a:xfrm>
        </p:grpSpPr>
        <p:pic>
          <p:nvPicPr>
            <p:cNvPr id="61" name="Picture 61"/>
            <p:cNvPicPr/>
            <p:nvPr/>
          </p:nvPicPr>
          <p:blipFill>
            <a:blip r:embed="rId3"/>
            <a:srcRect t="66112"/>
            <a:stretch/>
          </p:blipFill>
          <p:spPr>
            <a:xfrm>
              <a:off x="0" y="343441"/>
              <a:ext cx="5110710" cy="201584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63" name="Picture 63"/>
            <p:cNvPicPr/>
            <p:nvPr/>
          </p:nvPicPr>
          <p:blipFill>
            <a:blip r:embed="rId4"/>
            <a:stretch/>
          </p:blipFill>
          <p:spPr>
            <a:xfrm>
              <a:off x="9758104" y="0"/>
              <a:ext cx="1204759" cy="538342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64" name="Shape 64"/>
          <p:cNvSpPr/>
          <p:nvPr/>
        </p:nvSpPr>
        <p:spPr>
          <a:xfrm>
            <a:off x="695325" y="1116091"/>
            <a:ext cx="9050841" cy="32932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Правовая конструкция ст. 60.1 ГрК РФ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Рассматриваемая правовая норма в случае неисполнения или ненадлежащего исполнения членом СРО обязательств по договору подряда, заключенного с использованием конкурентных способов заключения договора, предусматривает субсидиарную ответственность СРО в пределах ¼ доли средств КФ ОДО, размер которого рассчитан в зависимости от количества членов на дату предъявления требования (который зависит от уровня ответственности).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6" name="Picture 66"/>
          <p:cNvPicPr/>
          <p:nvPr/>
        </p:nvPicPr>
        <p:blipFill>
          <a:blip r:embed="rId5"/>
          <a:stretch/>
        </p:blipFill>
        <p:spPr>
          <a:xfrm>
            <a:off x="9472762" y="14979"/>
            <a:ext cx="2719237" cy="2505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9"/>
          <p:cNvPicPr/>
          <p:nvPr/>
        </p:nvPicPr>
        <p:blipFill>
          <a:blip r:embed="rId2"/>
          <a:srcRect l="14016" t="95562" r="39388"/>
          <a:stretch/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prstDash val="solid"/>
          </a:ln>
        </p:spPr>
      </p:pic>
      <p:pic>
        <p:nvPicPr>
          <p:cNvPr id="71" name="Picture 71"/>
          <p:cNvPicPr/>
          <p:nvPr/>
        </p:nvPicPr>
        <p:blipFill>
          <a:blip r:embed="rId2"/>
          <a:srcRect l="12125" t="45392" r="42567"/>
          <a:stretch/>
        </p:blipFill>
        <p:spPr>
          <a:xfrm>
            <a:off x="0" y="260071"/>
            <a:ext cx="12192000" cy="5630956"/>
          </a:xfrm>
          <a:prstGeom prst="rect">
            <a:avLst/>
          </a:prstGeom>
          <a:ln w="12700">
            <a:prstDash val="solid"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  <a:t/>
            </a:r>
            <a:b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</a:br>
            <a: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  <a:t>Относимость положений статьи 60.1 Градостроительного</a:t>
            </a:r>
            <a:b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</a:br>
            <a: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  <a:t>кодекса РФ к требованиям о взыскании неотработанного аванса.</a:t>
            </a:r>
            <a:b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</a:br>
            <a:endParaRPr sz="2400" b="1" i="0" u="none" strike="noStrike" cap="none" spc="0" baseline="0">
              <a:solidFill>
                <a:srgbClr val="4472C4">
                  <a:lumMod val="50000"/>
                </a:srgb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t>3</a:t>
            </a:r>
          </a:p>
        </p:txBody>
      </p:sp>
      <p:grpSp>
        <p:nvGrpSpPr>
          <p:cNvPr id="74" name="Shape 74"/>
          <p:cNvGrpSpPr/>
          <p:nvPr/>
        </p:nvGrpSpPr>
        <p:grpSpPr>
          <a:xfrm>
            <a:off x="926380" y="6016930"/>
            <a:ext cx="10962864" cy="545026"/>
            <a:chOff x="0" y="0"/>
            <a:chExt cx="10962864" cy="545026"/>
          </a:xfrm>
        </p:grpSpPr>
        <p:pic>
          <p:nvPicPr>
            <p:cNvPr id="76" name="Picture 76"/>
            <p:cNvPicPr/>
            <p:nvPr/>
          </p:nvPicPr>
          <p:blipFill>
            <a:blip r:embed="rId3"/>
            <a:srcRect t="66112"/>
            <a:stretch/>
          </p:blipFill>
          <p:spPr>
            <a:xfrm>
              <a:off x="0" y="343441"/>
              <a:ext cx="5110710" cy="201584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78" name="Picture 78"/>
            <p:cNvPicPr/>
            <p:nvPr/>
          </p:nvPicPr>
          <p:blipFill>
            <a:blip r:embed="rId4"/>
            <a:stretch/>
          </p:blipFill>
          <p:spPr>
            <a:xfrm>
              <a:off x="9758104" y="0"/>
              <a:ext cx="1204759" cy="538342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79" name="Shape 79"/>
          <p:cNvSpPr/>
          <p:nvPr/>
        </p:nvSpPr>
        <p:spPr>
          <a:xfrm>
            <a:off x="838200" y="1761987"/>
            <a:ext cx="9677400" cy="46705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5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Аванс — денежные средства, перечисляемые подрядчику в счет предстоящих платежей по договору между заказчиком и подрядчиком, за материальные ценности, выполненные работы и оказанные услуги. Аванс засчитывается либо полностью при окончательном расчете, либо частями при оплате отдельных партий материальных ценностей или этапов работ. Аванс выплачивается только в случаях и в размере, указанном в законе и договоре подряда.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5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соответствии с пунктом 4 статьи 453 ГК РФ, пунктом 1 статьи 1102 ГК РФ к неотработанному авансу (то есть денежной сумме, в пределах которой подрядчиком не предоставлено встречное исполнение, либо такое исполнение является неравноценным) применяются правила неосновательном обогащении.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5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Исходя из того, часть 5 статьи 55.16 ГрК РФ с учетом части 5 статьи 60.1 ГрК РФ представляет собой закрытый перечень оснований для осуществления выплат из компенсационного фонда обеспечения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5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договорных обязательств, вопрос об отнесении взыскания неотработанного аванса к области ответственности саморегулируемой организации находится в сфере квалификации неотработанного аванса как реального ущерба.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75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75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/>
          <p:nvPr/>
        </p:nvPicPr>
        <p:blipFill>
          <a:blip r:embed="rId2"/>
          <a:srcRect l="14016" t="95562" r="39388"/>
          <a:stretch/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prstDash val="solid"/>
          </a:ln>
        </p:spPr>
      </p:pic>
      <p:pic>
        <p:nvPicPr>
          <p:cNvPr id="84" name="Picture 84"/>
          <p:cNvPicPr/>
          <p:nvPr/>
        </p:nvPicPr>
        <p:blipFill>
          <a:blip r:embed="rId2"/>
          <a:srcRect l="12125" t="45392" r="42567"/>
          <a:stretch/>
        </p:blipFill>
        <p:spPr>
          <a:xfrm>
            <a:off x="0" y="260071"/>
            <a:ext cx="12192000" cy="5630956"/>
          </a:xfrm>
          <a:prstGeom prst="rect">
            <a:avLst/>
          </a:prstGeom>
          <a:ln w="12700">
            <a:prstDash val="solid"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  <a:t/>
            </a:r>
            <a:b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</a:br>
            <a: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  <a:t>Относимость положений статьи 60.1 Градостроительного</a:t>
            </a:r>
            <a:b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</a:br>
            <a: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  <a:t>кодекса РФ к требованиям о взыскании неотработанного аванса.</a:t>
            </a:r>
            <a:br>
              <a:rPr sz="2400" b="1" i="0" u="none" strike="noStrike" cap="none" spc="0" baseline="0">
                <a:solidFill>
                  <a:srgbClr val="4472C4">
                    <a:lumMod val="50000"/>
                  </a:srgbClr>
                </a:solidFill>
                <a:latin typeface="Verdana"/>
                <a:ea typeface="Verdana"/>
                <a:cs typeface="Verdana"/>
              </a:rPr>
            </a:br>
            <a:endParaRPr sz="2400" b="1" i="0" u="none" strike="noStrike" cap="none" spc="0" baseline="0">
              <a:solidFill>
                <a:srgbClr val="4472C4">
                  <a:lumMod val="50000"/>
                </a:srgb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t>4</a:t>
            </a:r>
          </a:p>
        </p:txBody>
      </p:sp>
      <p:grpSp>
        <p:nvGrpSpPr>
          <p:cNvPr id="87" name="Shape 87"/>
          <p:cNvGrpSpPr/>
          <p:nvPr/>
        </p:nvGrpSpPr>
        <p:grpSpPr>
          <a:xfrm>
            <a:off x="926380" y="6016930"/>
            <a:ext cx="10962864" cy="545026"/>
            <a:chOff x="0" y="0"/>
            <a:chExt cx="10962864" cy="545026"/>
          </a:xfrm>
        </p:grpSpPr>
        <p:pic>
          <p:nvPicPr>
            <p:cNvPr id="89" name="Picture 89"/>
            <p:cNvPicPr/>
            <p:nvPr/>
          </p:nvPicPr>
          <p:blipFill>
            <a:blip r:embed="rId3"/>
            <a:srcRect t="66112"/>
            <a:stretch/>
          </p:blipFill>
          <p:spPr>
            <a:xfrm>
              <a:off x="0" y="343441"/>
              <a:ext cx="5110710" cy="201584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91" name="Picture 91"/>
            <p:cNvPicPr/>
            <p:nvPr/>
          </p:nvPicPr>
          <p:blipFill>
            <a:blip r:embed="rId4"/>
            <a:stretch/>
          </p:blipFill>
          <p:spPr>
            <a:xfrm>
              <a:off x="9758104" y="0"/>
              <a:ext cx="1204759" cy="538342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92" name="Shape 92"/>
          <p:cNvSpPr/>
          <p:nvPr/>
        </p:nvSpPr>
        <p:spPr>
          <a:xfrm>
            <a:off x="838200" y="1870519"/>
            <a:ext cx="4789642" cy="35394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Однако при разрешении вопроса об относимости положений статьи 60.1 Градостроительного кодекса РФ к требованиям о взыскании неотработанного аванса существует два подхода, нашедших своё отражение в судебной практике.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5"/>
          <p:cNvPicPr/>
          <p:nvPr/>
        </p:nvPicPr>
        <p:blipFill>
          <a:blip r:embed="rId2"/>
          <a:srcRect l="14016" t="95562" r="39388"/>
          <a:stretch/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prstDash val="solid"/>
          </a:ln>
        </p:spPr>
      </p:pic>
      <p:sp>
        <p:nvSpPr>
          <p:cNvPr id="96" name="Shape 96"/>
          <p:cNvSpPr txBox="1"/>
          <p:nvPr/>
        </p:nvSpPr>
        <p:spPr>
          <a:xfrm>
            <a:off x="644793" y="469065"/>
            <a:ext cx="10748137" cy="1015663"/>
          </a:xfrm>
          <a:prstGeom prst="rect">
            <a:avLst/>
          </a:prstGeom>
          <a:ln w="12700">
            <a:prstDash val="solid"/>
          </a:ln>
        </p:spPr>
        <p:txBody>
          <a:bodyPr wrap="square" lIns="45719" tIns="45720" rIns="45719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1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1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1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	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595224" y="6366787"/>
            <a:ext cx="266661" cy="231141"/>
          </a:xfrm>
          <a:prstGeom prst="rect">
            <a:avLst/>
          </a:prstGeom>
        </p:spPr>
        <p:txBody>
          <a:bodyPr/>
          <a:lstStyle>
            <a:defPPr/>
            <a:lvl1pPr lvl="0"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t>5</a:t>
            </a:r>
          </a:p>
        </p:txBody>
      </p:sp>
      <p:grpSp>
        <p:nvGrpSpPr>
          <p:cNvPr id="98" name="Shape 98"/>
          <p:cNvGrpSpPr/>
          <p:nvPr/>
        </p:nvGrpSpPr>
        <p:grpSpPr>
          <a:xfrm>
            <a:off x="926380" y="6016930"/>
            <a:ext cx="10962864" cy="545026"/>
            <a:chOff x="0" y="0"/>
            <a:chExt cx="10962864" cy="545026"/>
          </a:xfrm>
        </p:grpSpPr>
        <p:pic>
          <p:nvPicPr>
            <p:cNvPr id="100" name="Picture 100"/>
            <p:cNvPicPr/>
            <p:nvPr/>
          </p:nvPicPr>
          <p:blipFill>
            <a:blip r:embed="rId3"/>
            <a:srcRect t="66112"/>
            <a:stretch/>
          </p:blipFill>
          <p:spPr>
            <a:xfrm>
              <a:off x="0" y="343441"/>
              <a:ext cx="5110710" cy="201584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02" name="Picture 102"/>
            <p:cNvPicPr/>
            <p:nvPr/>
          </p:nvPicPr>
          <p:blipFill>
            <a:blip r:embed="rId4"/>
            <a:stretch/>
          </p:blipFill>
          <p:spPr>
            <a:xfrm>
              <a:off x="9758104" y="0"/>
              <a:ext cx="1204759" cy="538342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03" name="Shape 103"/>
          <p:cNvSpPr/>
          <p:nvPr/>
        </p:nvSpPr>
        <p:spPr>
          <a:xfrm>
            <a:off x="721683" y="976896"/>
            <a:ext cx="11002305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Позиции судов о квалификации обязательств членов СРО по возврату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неотработанного аванса, полученного по государственному/муниципальному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контракту, в рамках применения положений статьи 60.1 ГрК РФ</a:t>
            </a:r>
            <a:endParaRPr sz="16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104" name="Table 104"/>
          <p:cNvGraphicFramePr/>
          <p:nvPr/>
        </p:nvGraphicFramePr>
        <p:xfrm>
          <a:off x="1215483" y="2081255"/>
          <a:ext cx="9634654" cy="4309900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481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7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3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t>Положительная практика для СРО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t>Отрицательная практика для СРО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46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b="1"/>
                        <a:t>постановление 13 ААС от 27.06.2019 по делу № А56-14481/2018:</a:t>
                      </a:r>
                    </a:p>
                    <a:p>
                      <a:pPr algn="just"/>
                      <a:r>
                        <a:rPr sz="1600"/>
                        <a:t>«Между тем, как правильно указал суд первой инстанции, в настоящем случае контракты расторгнуты по соглашению сторон в связи с объективной невозможностью выполнения работ в установленный срок. Кроме этого, суд верно указал на то, что согласно статье 60.1 ГрК РФ СРО должно возместить именно ущерб, в то время как обязанность возвратить сумму аванса не является мерой ответственности».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b="1"/>
                        <a:t>постановление АС СЗО от 22.06.2023 по делу А70-9524/2022:</a:t>
                      </a:r>
                    </a:p>
                    <a:p>
                      <a:pPr algn="just"/>
                      <a:r>
                        <a:rPr sz="1400" b="0"/>
                        <a:t>ВС РФ, отказывая в передаче к/ж Союза для рассмотрения в судебном заседании СК по ЭС ВС РФ, в определении от 27.09.2023 по делу А70-9524/2022 указал:</a:t>
                      </a:r>
                    </a:p>
                    <a:p>
                      <a:pPr algn="just"/>
                      <a:r>
                        <a:rPr sz="1400" b="0"/>
                        <a:t>«руководствуясь положениями статей 399, 453, 1102 Гражданского кодекса Российской Федерации, статей 55.16, 60.1 ГрК РФ, учитывая судебные акты по делу № А70-21186/2020, исходил из того, что у компании перед ФКР имеется неисполненное обязательство по возврату неотработанного аванса в рамках договора строительного подряда, заключенного с использованием конкурентных способов заключения договоров; компания в спорный период являлась членом СРО, в которой сформирован КФ ОДО, истец правомерно предъявил требования о привлечении СРО к ответственности в субсидиарном порядке.»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7"/>
          <p:cNvPicPr/>
          <p:nvPr/>
        </p:nvPicPr>
        <p:blipFill>
          <a:blip r:embed="rId2"/>
          <a:srcRect l="14016" t="95562" r="39388"/>
          <a:stretch/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prstDash val="solid"/>
          </a:ln>
        </p:spPr>
      </p:pic>
      <p:pic>
        <p:nvPicPr>
          <p:cNvPr id="109" name="Picture 109"/>
          <p:cNvPicPr/>
          <p:nvPr/>
        </p:nvPicPr>
        <p:blipFill>
          <a:blip r:embed="rId2"/>
          <a:srcRect l="12125" t="45392" r="42567"/>
          <a:stretch/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prstDash val="solid"/>
          </a:ln>
        </p:spPr>
      </p:pic>
      <p:sp>
        <p:nvSpPr>
          <p:cNvPr id="110" name="Shape 110"/>
          <p:cNvSpPr txBox="1"/>
          <p:nvPr/>
        </p:nvSpPr>
        <p:spPr>
          <a:xfrm>
            <a:off x="695325" y="480437"/>
            <a:ext cx="9794151" cy="276999"/>
          </a:xfrm>
          <a:prstGeom prst="rect">
            <a:avLst/>
          </a:prstGeom>
          <a:ln w="12700">
            <a:prstDash val="solid"/>
          </a:ln>
        </p:spPr>
        <p:txBody>
          <a:bodyPr wrap="square" lIns="45719" tIns="45720" rIns="45719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i="0" u="none" strike="noStrike" cap="none" spc="0" baseline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595224" y="6366787"/>
            <a:ext cx="266661" cy="231141"/>
          </a:xfrm>
          <a:prstGeom prst="rect">
            <a:avLst/>
          </a:prstGeom>
        </p:spPr>
        <p:txBody>
          <a:bodyPr/>
          <a:lstStyle>
            <a:defPPr/>
            <a:lvl1pPr lvl="0"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t>6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926380" y="5842339"/>
            <a:ext cx="10962864" cy="719616"/>
            <a:chOff x="0" y="0"/>
            <a:chExt cx="10962864" cy="719616"/>
          </a:xfrm>
        </p:grpSpPr>
        <p:pic>
          <p:nvPicPr>
            <p:cNvPr id="114" name="Picture 114"/>
            <p:cNvPicPr/>
            <p:nvPr/>
          </p:nvPicPr>
          <p:blipFill>
            <a:blip r:embed="rId3"/>
            <a:srcRect t="66112"/>
            <a:stretch/>
          </p:blipFill>
          <p:spPr>
            <a:xfrm>
              <a:off x="0" y="518032"/>
              <a:ext cx="5110710" cy="201584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115" name="Shape 115"/>
            <p:cNvGrpSpPr/>
            <p:nvPr/>
          </p:nvGrpSpPr>
          <p:grpSpPr>
            <a:xfrm>
              <a:off x="3561618" y="0"/>
              <a:ext cx="7401246" cy="712932"/>
              <a:chOff x="0" y="0"/>
              <a:chExt cx="7401246" cy="712932"/>
            </a:xfrm>
          </p:grpSpPr>
          <p:sp>
            <p:nvSpPr>
              <p:cNvPr id="116" name="Shape 116"/>
              <p:cNvSpPr txBox="1"/>
              <p:nvPr/>
            </p:nvSpPr>
            <p:spPr>
              <a:xfrm>
                <a:off x="0" y="0"/>
                <a:ext cx="6001478" cy="2769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19" tIns="45719" rIns="45719" bIns="45719" anchor="t">
                <a:spAutoFit/>
              </a:bodyPr>
              <a:lstStyle/>
              <a:p>
                <a:pPr marL="0" marR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200" b="0" i="0" u="none" strike="noStrike" cap="none" spc="0" baseline="0">
                  <a:solidFill>
                    <a:schemeClr val="accent1">
                      <a:lumMod val="50000"/>
                    </a:schemeClr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18" name="Picture 118"/>
              <p:cNvPicPr/>
              <p:nvPr/>
            </p:nvPicPr>
            <p:blipFill>
              <a:blip r:embed="rId4"/>
              <a:stretch/>
            </p:blipFill>
            <p:spPr>
              <a:xfrm>
                <a:off x="6196485" y="174591"/>
                <a:ext cx="1204760" cy="538341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sp>
        <p:nvSpPr>
          <p:cNvPr id="119" name="Shape 119"/>
          <p:cNvSpPr/>
          <p:nvPr/>
        </p:nvSpPr>
        <p:spPr>
          <a:xfrm>
            <a:off x="597820" y="439903"/>
            <a:ext cx="10168151" cy="58477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120" name="Table 120"/>
          <p:cNvGraphicFramePr/>
          <p:nvPr/>
        </p:nvGraphicFramePr>
        <p:xfrm>
          <a:off x="1056894" y="719666"/>
          <a:ext cx="10832350" cy="490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3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постановление АС СЗО от 25.11.2021 по делу № А56-20897/2020: </a:t>
                      </a:r>
                    </a:p>
                    <a:p>
                      <a:pPr algn="just"/>
                      <a:r>
                        <a:rPr b="0">
                          <a:latin typeface="+mj-lt"/>
                          <a:ea typeface="+mj-ea"/>
                          <a:cs typeface="+mj-cs"/>
                        </a:rPr>
                        <a:t>«…суды посчитали необоснованным взыскание с ответчиков в пользу Общества по статье 60.1 ГрК РФ сумм неотработанных авансов по Договору № 630 и 524, признав их неосновательным обогащением. </a:t>
                      </a:r>
                    </a:p>
                    <a:p>
                      <a:pPr algn="just"/>
                      <a:r>
                        <a:rPr b="0">
                          <a:latin typeface="+mj-lt"/>
                          <a:ea typeface="+mj-ea"/>
                          <a:cs typeface="+mj-cs"/>
                        </a:rPr>
                        <a:t>Суды исходили из того, что согласно статье 1102 ГК РФ, подпунктам 1 и 7 пункта 1 статьи 8 ГК РФ заказчик, независимо от мотивов отказа от исполнения договора, вправе требовать возврата подрядчиком оплаченных по договору сумм в качестве неосновательного обогащения, если к моменту расторжения договора им не получено встречное исполнение обязательства по выполнению работ, равное по стоимости перечисленному авансу».</a:t>
                      </a:r>
                    </a:p>
                    <a:p>
                      <a:pPr algn="just"/>
                      <a:r>
                        <a:rPr b="0">
                          <a:latin typeface="+mj-lt"/>
                          <a:ea typeface="+mj-ea"/>
                          <a:cs typeface="+mj-cs"/>
                        </a:rPr>
                        <a:t>«Руководствуясь ст. 1102 ГК РФ, ст. 8 ГК РФ, суд пришел к выводу о необоснованности взыскания с ответчиков (Национальное объединение саморегулируемых организаций) в пользу Общества по статье 60.1 ГрК РФ сумм неотработанных авансов по Договору № 630 и 524, признав их неосновательным обогащением».</a:t>
                      </a:r>
                    </a:p>
                    <a:p>
                      <a:pPr algn="just"/>
                      <a:r>
                        <a:rPr b="0">
                          <a:latin typeface="+mj-lt"/>
                          <a:ea typeface="+mj-ea"/>
                          <a:cs typeface="+mj-cs"/>
                        </a:rPr>
                        <a:t>ВС РФ в определении от 21.03.2022 по тому же делу № А56-20897/2020 также отметил, что:</a:t>
                      </a:r>
                    </a:p>
                    <a:p>
                      <a:pPr algn="just"/>
                      <a:r>
                        <a:rPr b="0">
                          <a:latin typeface="+mj-lt"/>
                          <a:ea typeface="+mj-ea"/>
                          <a:cs typeface="+mj-cs"/>
                        </a:rPr>
                        <a:t>«Суд первой инстанции, руководствуясь статьями 330, 450.1, 453, 702, 708, 715, 1102 Гражданского кодекса, статьей 55.16, 60.1 Градостроительного кодекса Российской Федерации, статьей 3 Федерального закона от 01.12.2007 № 315-ФЗ «О саморегулируемых организациях», частично удовлетворил заявленные требования, указав, что заказчик, независимо от мотивов отказа от исполнения договора, вправе требовать возврата подрядчиком оплаченных по договору сумм в качестве неосновательного обогащения, если к моменту расторжения договора им не получено встречное исполнение обязательства по выполнению работ, равное по стоимости перечисленному авансу.» </a:t>
                      </a:r>
                    </a:p>
                    <a:p>
                      <a:pPr algn="just"/>
                      <a:endParaRPr b="0"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постановление 15ААС от 04.05.2023 по делу А53-27663/2022:</a:t>
                      </a:r>
                    </a:p>
                    <a:p>
                      <a:pPr marL="0" indent="0" algn="just">
                        <a:buNone/>
                      </a:pPr>
                      <a:endParaRPr sz="1600" b="0"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sz="1600" b="0">
                          <a:latin typeface="+mj-lt"/>
                          <a:ea typeface="+mj-ea"/>
                          <a:cs typeface="+mj-cs"/>
                        </a:rPr>
                        <a:t> При рассмотрении а/ж Ассоциации «Первое строительное объединение» на решение Арбитражного суда Ростовской области от 19.12.2022 по делу № А53-27663/2022, по иску ФКР Москвы к Ассоциации «Первое строительное объединение» о взыскании 1 192 892,29 руб. денежных средств из компенсационного фонда обеспечения договорных обязательств. В качестве нормативного обоснования выводов суда положены нормы п. 1 ч. 1 и ч.5 ст. 60.1 ГрК РФ.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3"/>
          <p:cNvPicPr/>
          <p:nvPr/>
        </p:nvPicPr>
        <p:blipFill>
          <a:blip r:embed="rId2"/>
          <a:srcRect l="14016" t="95562" r="39388"/>
          <a:stretch/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prstDash val="solid"/>
          </a:ln>
        </p:spPr>
      </p:pic>
      <p:pic>
        <p:nvPicPr>
          <p:cNvPr id="125" name="Picture 125"/>
          <p:cNvPicPr/>
          <p:nvPr/>
        </p:nvPicPr>
        <p:blipFill>
          <a:blip r:embed="rId2"/>
          <a:srcRect l="12125" t="45392" r="42567"/>
          <a:stretch/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prstDash val="solid"/>
          </a:ln>
        </p:spPr>
      </p:pic>
      <p:sp>
        <p:nvSpPr>
          <p:cNvPr id="126" name="Shape 126"/>
          <p:cNvSpPr txBox="1"/>
          <p:nvPr/>
        </p:nvSpPr>
        <p:spPr>
          <a:xfrm>
            <a:off x="695325" y="480437"/>
            <a:ext cx="9794151" cy="276999"/>
          </a:xfrm>
          <a:prstGeom prst="rect">
            <a:avLst/>
          </a:prstGeom>
          <a:ln w="12700">
            <a:prstDash val="solid"/>
          </a:ln>
        </p:spPr>
        <p:txBody>
          <a:bodyPr wrap="square" lIns="45719" tIns="45720" rIns="45719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i="0" u="none" strike="noStrike" cap="none" spc="0" baseline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595224" y="6366787"/>
            <a:ext cx="266661" cy="231141"/>
          </a:xfrm>
          <a:prstGeom prst="rect">
            <a:avLst/>
          </a:prstGeom>
        </p:spPr>
        <p:txBody>
          <a:bodyPr/>
          <a:lstStyle>
            <a:defPPr/>
            <a:lvl1pPr lvl="0"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t>7</a:t>
            </a:r>
          </a:p>
        </p:txBody>
      </p:sp>
      <p:grpSp>
        <p:nvGrpSpPr>
          <p:cNvPr id="128" name="Shape 128"/>
          <p:cNvGrpSpPr/>
          <p:nvPr/>
        </p:nvGrpSpPr>
        <p:grpSpPr>
          <a:xfrm>
            <a:off x="926380" y="5842339"/>
            <a:ext cx="10962864" cy="719616"/>
            <a:chOff x="0" y="0"/>
            <a:chExt cx="10962864" cy="719616"/>
          </a:xfrm>
        </p:grpSpPr>
        <p:pic>
          <p:nvPicPr>
            <p:cNvPr id="130" name="Picture 130"/>
            <p:cNvPicPr/>
            <p:nvPr/>
          </p:nvPicPr>
          <p:blipFill>
            <a:blip r:embed="rId3"/>
            <a:srcRect t="66112"/>
            <a:stretch/>
          </p:blipFill>
          <p:spPr>
            <a:xfrm>
              <a:off x="0" y="518032"/>
              <a:ext cx="5110710" cy="201584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131" name="Shape 131"/>
            <p:cNvGrpSpPr/>
            <p:nvPr/>
          </p:nvGrpSpPr>
          <p:grpSpPr>
            <a:xfrm>
              <a:off x="3561618" y="0"/>
              <a:ext cx="7401246" cy="712932"/>
              <a:chOff x="0" y="0"/>
              <a:chExt cx="7401246" cy="712932"/>
            </a:xfrm>
          </p:grpSpPr>
          <p:sp>
            <p:nvSpPr>
              <p:cNvPr id="132" name="Shape 132"/>
              <p:cNvSpPr txBox="1"/>
              <p:nvPr/>
            </p:nvSpPr>
            <p:spPr>
              <a:xfrm>
                <a:off x="0" y="0"/>
                <a:ext cx="6001478" cy="2769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19" tIns="45719" rIns="45719" bIns="45719" anchor="t">
                <a:spAutoFit/>
              </a:bodyPr>
              <a:lstStyle/>
              <a:p>
                <a:pPr marL="0" marR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200" b="0" i="0" u="none" strike="noStrike" cap="none" spc="0" baseline="0">
                  <a:solidFill>
                    <a:schemeClr val="accent1">
                      <a:lumMod val="50000"/>
                    </a:schemeClr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34" name="Picture 134"/>
              <p:cNvPicPr/>
              <p:nvPr/>
            </p:nvPicPr>
            <p:blipFill>
              <a:blip r:embed="rId4"/>
              <a:stretch/>
            </p:blipFill>
            <p:spPr>
              <a:xfrm>
                <a:off x="6196485" y="174591"/>
                <a:ext cx="1204760" cy="538341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graphicFrame>
        <p:nvGraphicFramePr>
          <p:cNvPr id="135" name="Table 135"/>
          <p:cNvGraphicFramePr/>
          <p:nvPr/>
        </p:nvGraphicFramePr>
        <p:xfrm>
          <a:off x="1702524" y="1110227"/>
          <a:ext cx="9515604" cy="44910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57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68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постановление АС МО от 17.08.2021 по делу А40-147609/2020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постановление АС СЗО от 05.04.2023 по делу А26-5551/2022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05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постановление АС МО от 28.09.2023 по делу А40-293899/2022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постановление 8ААС от 26.07.2023 по делу А75-13762/2022, </a:t>
                      </a:r>
                      <a:r>
                        <a:rPr sz="1600" b="0">
                          <a:latin typeface="+mj-lt"/>
                          <a:ea typeface="+mj-ea"/>
                          <a:cs typeface="+mj-cs"/>
                        </a:rPr>
                        <a:t>оставленное без изменения постановлением АС ЗСО от 24.10.2023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68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постановление 13 ААС от 30.11.2022 по делу А26-5389/2022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постановление АС ЗСО от 09.02.2023 по делу А81-10201/2021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65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определение ВС РФ от 19.12.2022 по делу А41-95533/2021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sz="1600" b="1">
                          <a:latin typeface="+mj-lt"/>
                          <a:ea typeface="+mj-ea"/>
                          <a:cs typeface="+mj-cs"/>
                        </a:rPr>
                        <a:t>определением ВС РФ № 305-ЭС23-27922 от 11 июня 2024 по делу № А40-293899/2022, </a:t>
                      </a:r>
                      <a:r>
                        <a:rPr sz="1600" b="0">
                          <a:latin typeface="+mj-lt"/>
                          <a:ea typeface="+mj-ea"/>
                          <a:cs typeface="+mj-cs"/>
                        </a:rPr>
                        <a:t>(не исполнив обязательства по договору строительного подряда и не возвратив неотработанный аванс, подрядная организация причинила реальный ущерб в виде потери бюджетных средств).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6" name="Table 136"/>
          <p:cNvGraphicFramePr/>
          <p:nvPr/>
        </p:nvGraphicFramePr>
        <p:xfrm>
          <a:off x="1702524" y="719666"/>
          <a:ext cx="9515604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757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t>Положительная практика для СРО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t>Отрицательная практика для СРО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9"/>
          <p:cNvPicPr/>
          <p:nvPr/>
        </p:nvPicPr>
        <p:blipFill>
          <a:blip r:embed="rId2"/>
          <a:srcRect l="14016" t="95562" r="39388"/>
          <a:stretch/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prstDash val="solid"/>
          </a:ln>
        </p:spPr>
      </p:pic>
      <p:pic>
        <p:nvPicPr>
          <p:cNvPr id="141" name="Picture 141"/>
          <p:cNvPicPr/>
          <p:nvPr/>
        </p:nvPicPr>
        <p:blipFill>
          <a:blip r:embed="rId2"/>
          <a:srcRect l="12125" t="45392" r="42567"/>
          <a:stretch/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prstDash val="solid"/>
          </a:ln>
        </p:spPr>
      </p:pic>
      <p:sp>
        <p:nvSpPr>
          <p:cNvPr id="142" name="Shape 142"/>
          <p:cNvSpPr txBox="1"/>
          <p:nvPr/>
        </p:nvSpPr>
        <p:spPr>
          <a:xfrm>
            <a:off x="695325" y="480437"/>
            <a:ext cx="9794151" cy="276999"/>
          </a:xfrm>
          <a:prstGeom prst="rect">
            <a:avLst/>
          </a:prstGeom>
          <a:ln w="12700">
            <a:prstDash val="solid"/>
          </a:ln>
        </p:spPr>
        <p:txBody>
          <a:bodyPr wrap="square" lIns="45719" tIns="45720" rIns="45719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i="0" u="none" strike="noStrike" cap="none" spc="0" baseline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>
                <a:latin typeface="Calibri"/>
                <a:ea typeface="Calibri"/>
                <a:cs typeface="Calibri"/>
              </a:rPr>
              <a:t>Выводы по положительной практике: </a:t>
            </a:r>
            <a:r>
              <a:t/>
            </a:r>
            <a:br/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t>8</a:t>
            </a:r>
          </a:p>
        </p:txBody>
      </p:sp>
      <p:grpSp>
        <p:nvGrpSpPr>
          <p:cNvPr id="145" name="Shape 145"/>
          <p:cNvGrpSpPr/>
          <p:nvPr/>
        </p:nvGrpSpPr>
        <p:grpSpPr>
          <a:xfrm>
            <a:off x="926380" y="5842339"/>
            <a:ext cx="10962864" cy="719616"/>
            <a:chOff x="0" y="0"/>
            <a:chExt cx="10962864" cy="719616"/>
          </a:xfrm>
        </p:grpSpPr>
        <p:pic>
          <p:nvPicPr>
            <p:cNvPr id="147" name="Picture 147"/>
            <p:cNvPicPr/>
            <p:nvPr/>
          </p:nvPicPr>
          <p:blipFill>
            <a:blip r:embed="rId3"/>
            <a:srcRect t="66112"/>
            <a:stretch/>
          </p:blipFill>
          <p:spPr>
            <a:xfrm>
              <a:off x="0" y="518032"/>
              <a:ext cx="5110710" cy="201584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148" name="Shape 148"/>
            <p:cNvGrpSpPr/>
            <p:nvPr/>
          </p:nvGrpSpPr>
          <p:grpSpPr>
            <a:xfrm>
              <a:off x="3561618" y="0"/>
              <a:ext cx="7401246" cy="712932"/>
              <a:chOff x="0" y="0"/>
              <a:chExt cx="7401246" cy="712932"/>
            </a:xfrm>
          </p:grpSpPr>
          <p:sp>
            <p:nvSpPr>
              <p:cNvPr id="149" name="Shape 149"/>
              <p:cNvSpPr txBox="1"/>
              <p:nvPr/>
            </p:nvSpPr>
            <p:spPr>
              <a:xfrm>
                <a:off x="0" y="0"/>
                <a:ext cx="6001478" cy="2769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19" tIns="45719" rIns="45719" bIns="45719" anchor="t">
                <a:spAutoFit/>
              </a:bodyPr>
              <a:lstStyle/>
              <a:p>
                <a:pPr marL="0" marR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200" b="0" i="0" u="none" strike="noStrike" cap="none" spc="0" baseline="0">
                  <a:solidFill>
                    <a:schemeClr val="accent1">
                      <a:lumMod val="50000"/>
                    </a:schemeClr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51" name="Picture 151"/>
              <p:cNvPicPr/>
              <p:nvPr/>
            </p:nvPicPr>
            <p:blipFill>
              <a:blip r:embed="rId4"/>
              <a:stretch/>
            </p:blipFill>
            <p:spPr>
              <a:xfrm>
                <a:off x="6196485" y="174591"/>
                <a:ext cx="1204760" cy="538341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sp>
        <p:nvSpPr>
          <p:cNvPr id="152" name="Shape 152"/>
          <p:cNvSpPr/>
          <p:nvPr/>
        </p:nvSpPr>
        <p:spPr>
          <a:xfrm>
            <a:off x="597820" y="439903"/>
            <a:ext cx="10168151" cy="30777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595224" y="1470954"/>
            <a:ext cx="10331905" cy="444737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0" marR="0" lvl="1" indent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0" marR="0" lvl="2" indent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0" marR="0" lvl="3" indent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0" marR="0" lvl="4" indent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0" marR="0" lvl="5" indent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0" marR="0" lvl="6" indent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0" marR="0" lvl="7" indent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0" marR="0" lvl="8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1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 февраля 2023 г. в судебной практике отсутствовал подход, который допускал привлечение СРО в области строительства к субсидиарной ответственности в порядке статьи 60.1 ГрК РФ по обязательствам своих членов, вытекающих из неосновательного обогащения, возникшего вследствие невозврата неотработанного аванса. 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+mn-lt"/>
              <a:buAutoNum type="arabicPeriod"/>
            </a:pPr>
            <a:endParaRPr sz="170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sz="1700">
                <a:solidFill>
                  <a:schemeClr val="accent1">
                    <a:lumMod val="50000"/>
                  </a:schemeClr>
                </a:solidFill>
              </a:rPr>
              <a:t>Обобщая судебную практику, сформированную в арбитражных судах, можно выделить три основополагающих вывода, из которых следует, что возврат неотработанного аванса в случае одностороннего расторжения государственного контракта:</a:t>
            </a:r>
          </a:p>
          <a:p>
            <a:pPr marL="342900" indent="-342900" algn="just">
              <a:buFont typeface="+mn-lt"/>
              <a:buAutoNum type="arabicPeriod"/>
            </a:pPr>
            <a:r>
              <a:rPr sz="1700">
                <a:solidFill>
                  <a:schemeClr val="accent1">
                    <a:lumMod val="50000"/>
                  </a:schemeClr>
                </a:solidFill>
              </a:rPr>
              <a:t>является обязательством, возникшим вследствие неосновательного обогащения (глава 60 ГК РФ, Информационное письмо Президиума ВАС РФ от 11.01.2000 № 49 «Обзор практики рассмотрения споров, связанных с применением норм о неосновательном обогащении»); </a:t>
            </a:r>
          </a:p>
          <a:p>
            <a:pPr marL="342900" indent="-342900" algn="just">
              <a:buFont typeface="+mn-lt"/>
              <a:buAutoNum type="arabicPeriod"/>
            </a:pPr>
            <a:r>
              <a:rPr sz="1700">
                <a:solidFill>
                  <a:schemeClr val="accent1">
                    <a:lumMod val="50000"/>
                  </a:schemeClr>
                </a:solidFill>
              </a:rPr>
              <a:t>не является договорным обязательством (статья 1102 ГК РФ, подпунктов 1 и 7 статьи 8 ГК РФ);</a:t>
            </a:r>
          </a:p>
          <a:p>
            <a:pPr marL="342900" indent="-342900" algn="just">
              <a:buFont typeface="+mn-lt"/>
              <a:buAutoNum type="arabicPeriod"/>
            </a:pPr>
            <a:r>
              <a:rPr sz="1700">
                <a:solidFill>
                  <a:schemeClr val="accent1">
                    <a:lumMod val="50000"/>
                  </a:schemeClr>
                </a:solidFill>
              </a:rPr>
              <a:t>исходя из содержания положений части 2 статьи 5516 ГрК РФ не является мерой ответственности, в том числе возмещением убытков или уплатой неустойки, которыми ограничено применение статьи 601 ГрК РФ.</a:t>
            </a:r>
          </a:p>
          <a:p>
            <a:pPr algn="just"/>
            <a:endParaRPr sz="140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/>
          <p:nvPr/>
        </p:nvPicPr>
        <p:blipFill>
          <a:blip r:embed="rId2"/>
          <a:srcRect l="14016" t="95562" r="39388"/>
          <a:stretch/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prstDash val="solid"/>
          </a:ln>
        </p:spPr>
      </p:pic>
      <p:pic>
        <p:nvPicPr>
          <p:cNvPr id="158" name="Picture 158"/>
          <p:cNvPicPr/>
          <p:nvPr/>
        </p:nvPicPr>
        <p:blipFill>
          <a:blip r:embed="rId2"/>
          <a:srcRect l="12125" t="45392" r="42567"/>
          <a:stretch/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prstDash val="solid"/>
          </a:ln>
        </p:spPr>
      </p:pic>
      <p:sp>
        <p:nvSpPr>
          <p:cNvPr id="159" name="Shape 159"/>
          <p:cNvSpPr txBox="1"/>
          <p:nvPr/>
        </p:nvSpPr>
        <p:spPr>
          <a:xfrm>
            <a:off x="695325" y="480437"/>
            <a:ext cx="9794151" cy="276999"/>
          </a:xfrm>
          <a:prstGeom prst="rect">
            <a:avLst/>
          </a:prstGeom>
          <a:ln w="12700">
            <a:prstDash val="solid"/>
          </a:ln>
        </p:spPr>
        <p:txBody>
          <a:bodyPr wrap="square" lIns="45719" tIns="45720" rIns="45719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i="0" u="none" strike="noStrike" cap="none" spc="0" baseline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>
                <a:latin typeface="Calibri"/>
                <a:ea typeface="Calibri"/>
                <a:cs typeface="Calibri"/>
              </a:rPr>
              <a:t>Выводы по отрицательной практике: </a:t>
            </a:r>
            <a:r>
              <a:t/>
            </a:r>
            <a:br/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t>9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926380" y="5842339"/>
            <a:ext cx="10962864" cy="719616"/>
            <a:chOff x="0" y="0"/>
            <a:chExt cx="10962864" cy="719616"/>
          </a:xfrm>
        </p:grpSpPr>
        <p:pic>
          <p:nvPicPr>
            <p:cNvPr id="164" name="Picture 164"/>
            <p:cNvPicPr/>
            <p:nvPr/>
          </p:nvPicPr>
          <p:blipFill>
            <a:blip r:embed="rId3"/>
            <a:srcRect t="66112"/>
            <a:stretch/>
          </p:blipFill>
          <p:spPr>
            <a:xfrm>
              <a:off x="0" y="518032"/>
              <a:ext cx="5110710" cy="201584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165" name="Shape 165"/>
            <p:cNvGrpSpPr/>
            <p:nvPr/>
          </p:nvGrpSpPr>
          <p:grpSpPr>
            <a:xfrm>
              <a:off x="3561618" y="0"/>
              <a:ext cx="7401246" cy="712932"/>
              <a:chOff x="0" y="0"/>
              <a:chExt cx="7401246" cy="712932"/>
            </a:xfrm>
          </p:grpSpPr>
          <p:sp>
            <p:nvSpPr>
              <p:cNvPr id="166" name="Shape 166"/>
              <p:cNvSpPr txBox="1"/>
              <p:nvPr/>
            </p:nvSpPr>
            <p:spPr>
              <a:xfrm>
                <a:off x="0" y="0"/>
                <a:ext cx="6001478" cy="2769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19" tIns="45719" rIns="45719" bIns="45719" anchor="t">
                <a:spAutoFit/>
              </a:bodyPr>
              <a:lstStyle/>
              <a:p>
                <a:pPr marL="0" marR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200" b="0" i="0" u="none" strike="noStrike" cap="none" spc="0" baseline="0">
                  <a:solidFill>
                    <a:schemeClr val="accent1">
                      <a:lumMod val="50000"/>
                    </a:schemeClr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68" name="Picture 168"/>
              <p:cNvPicPr/>
              <p:nvPr/>
            </p:nvPicPr>
            <p:blipFill>
              <a:blip r:embed="rId4"/>
              <a:stretch/>
            </p:blipFill>
            <p:spPr>
              <a:xfrm>
                <a:off x="6196485" y="174591"/>
                <a:ext cx="1204760" cy="538341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sp>
        <p:nvSpPr>
          <p:cNvPr id="169" name="Shape 169"/>
          <p:cNvSpPr/>
          <p:nvPr/>
        </p:nvSpPr>
        <p:spPr>
          <a:xfrm>
            <a:off x="597820" y="439903"/>
            <a:ext cx="10168151" cy="30777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95224" y="1470954"/>
            <a:ext cx="10331905" cy="487825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1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После февраля 2023 г. в арбитражных судах (АС ЗСО, АС СЗО, 8ААС) сформировалась иная позиция, согласно которой обязательство по возврату неотработанного аванса, полученного по государственному контракту, обеспечивается средствами компенсационного фонда обеспечения договорных обязательств СРО в порядке, предусмотренном статьей 601 ГрК РФ.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Обобщая судебную практику, сформированную в арбитражных судах, можно выделить четыре основополагающих вывода, которые положены в основу вышеуказанной позиции судов: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а) в соответствии с положениями статей 328, 702, 706, 709, 711, 746 ГК РФ обязательственное правоотношение, возникшее из договора подряда, состоит из встречных обязательств, определяющих тип этого договора;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б) из положений п. 4 ст. 453, п. 1 ст. 1102 ГК РФ следует, что в случае нарушения равноценности встречных предоставлений сторон на момент прекращения договора подряда сторона, передавшая деньги либо иное имущество во исполнение договора, вправе требовать от другой стороны возврата исполненного в той мере, в какой встречное предоставление является неравноценным;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в) нормами ГК РФ о подряде не установлено такое последствие прекращения договора подряда, как возврат неотработанного аванса, однако право заказчика на возврат ранее перечисленной подрядчику предварительной оплаты полностью или в соответствующей части (неотработанный аванс) вытекает из недопустимости нарушения эквивалентности встречных предоставлений при определении имущественных последствий прекращения договора (пункт 3 статьи 1103 ГК РФ) 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г) возврат неотработанного аванса является следствием неисполнения подрядчиком обязательств по договору подряда, а нормы о неосновательном обогащении применяются к отношениям по возврату аванса как общие нормы вследствие отсутствия прямого регулирования специальными нормами о подряде, не меняя источник возникновения данного обязательства – договор подряда.</a:t>
            </a:r>
            <a:endParaRPr sz="1800" b="0" i="0" u="none" strike="noStrike" cap="none" spc="0" baseline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7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4999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1548</Words>
  <Application>Microsoft Office PowerPoint</Application>
  <DocSecurity>0</DocSecurity>
  <PresentationFormat>Широкоэкранный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Verdana</vt:lpstr>
      <vt:lpstr>Office Theme</vt:lpstr>
      <vt:lpstr>Презентация PowerPoint</vt:lpstr>
      <vt:lpstr>Презентация PowerPoint</vt:lpstr>
      <vt:lpstr> Относимость положений статьи 60.1 Градостроительного кодекса РФ к требованиям о взыскании неотработанного аванса. </vt:lpstr>
      <vt:lpstr> Относимость положений статьи 60.1 Градостроительного кодекса РФ к требованиям о взыскании неотработанного аванса. </vt:lpstr>
      <vt:lpstr>Презентация PowerPoint</vt:lpstr>
      <vt:lpstr>Презентация PowerPoint</vt:lpstr>
      <vt:lpstr>Презентация PowerPoint</vt:lpstr>
      <vt:lpstr>Выводы по положительной практике:  </vt:lpstr>
      <vt:lpstr>Выводы по отрицательной практике: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Панарина Виктория Валерьевна</dc:creator>
  <cp:lastModifiedBy>Панарина Виктория Валерьевна</cp:lastModifiedBy>
  <cp:revision>2</cp:revision>
  <dcterms:created xsi:type="dcterms:W3CDTF">2024-12-17T04:57:36Z</dcterms:created>
  <dcterms:modified xsi:type="dcterms:W3CDTF">2024-12-19T13:40:17Z</dcterms:modified>
</cp:coreProperties>
</file>